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3"/>
  </p:notesMasterIdLst>
  <p:sldIdLst>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7" r:id="rId45"/>
    <p:sldId id="326" r:id="rId46"/>
    <p:sldId id="327" r:id="rId47"/>
    <p:sldId id="328" r:id="rId48"/>
    <p:sldId id="329" r:id="rId49"/>
    <p:sldId id="330" r:id="rId50"/>
    <p:sldId id="331" r:id="rId51"/>
    <p:sldId id="332" r:id="rId52"/>
    <p:sldId id="333" r:id="rId53"/>
    <p:sldId id="316" r:id="rId54"/>
    <p:sldId id="317" r:id="rId55"/>
    <p:sldId id="318" r:id="rId56"/>
    <p:sldId id="319" r:id="rId57"/>
    <p:sldId id="320" r:id="rId58"/>
    <p:sldId id="321" r:id="rId59"/>
    <p:sldId id="322" r:id="rId60"/>
    <p:sldId id="323" r:id="rId61"/>
    <p:sldId id="32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3" autoAdjust="0"/>
    <p:restoredTop sz="94660"/>
  </p:normalViewPr>
  <p:slideViewPr>
    <p:cSldViewPr snapToGrid="0" snapToObjects="1">
      <p:cViewPr>
        <p:scale>
          <a:sx n="76" d="100"/>
          <a:sy n="76" d="100"/>
        </p:scale>
        <p:origin x="-42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9D55F-7C60-49BE-AFCD-71296DE0DB32}" type="datetimeFigureOut">
              <a:rPr lang="en-US" smtClean="0"/>
              <a:pPr/>
              <a:t>3/14/2012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2E31C-5A45-4784-B2E2-D85DE7A90E2D}" type="slidenum">
              <a:rPr lang="en-US" smtClean="0"/>
              <a:pPr/>
              <a:t>‹#›</a:t>
            </a:fld>
            <a:endParaRPr lang="en-US"/>
          </a:p>
        </p:txBody>
      </p:sp>
    </p:spTree>
    <p:extLst>
      <p:ext uri="{BB962C8B-B14F-4D97-AF65-F5344CB8AC3E}">
        <p14:creationId xmlns:p14="http://schemas.microsoft.com/office/powerpoint/2010/main" xmlns="" val="87096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Share some general</a:t>
            </a:r>
            <a:r>
              <a:rPr lang="en-US" baseline="0" dirty="0" smtClean="0">
                <a:latin typeface="Times New Roman" pitchFamily="18" charset="0"/>
                <a:cs typeface="Times New Roman" pitchFamily="18" charset="0"/>
              </a:rPr>
              <a:t> info about </a:t>
            </a:r>
            <a:r>
              <a:rPr lang="en-US" dirty="0" smtClean="0">
                <a:latin typeface="Times New Roman" pitchFamily="18" charset="0"/>
                <a:cs typeface="Times New Roman" pitchFamily="18" charset="0"/>
              </a:rPr>
              <a:t>Vietnamese catholics in USA</a:t>
            </a:r>
            <a:r>
              <a:rPr lang="en-US" baseline="0" dirty="0" smtClean="0">
                <a:latin typeface="Times New Roman" pitchFamily="18" charset="0"/>
                <a:cs typeface="Times New Roman" pitchFamily="18" charset="0"/>
              </a:rPr>
              <a:t> and about our Vietnamese Catholic Community in this Diocese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Share some general</a:t>
            </a:r>
            <a:r>
              <a:rPr lang="en-US" baseline="0" dirty="0" smtClean="0">
                <a:latin typeface="Times New Roman" pitchFamily="18" charset="0"/>
                <a:cs typeface="Times New Roman" pitchFamily="18" charset="0"/>
              </a:rPr>
              <a:t> info about </a:t>
            </a:r>
            <a:r>
              <a:rPr lang="en-US" dirty="0" smtClean="0">
                <a:latin typeface="Times New Roman" pitchFamily="18" charset="0"/>
                <a:cs typeface="Times New Roman" pitchFamily="18" charset="0"/>
              </a:rPr>
              <a:t>Vietnamese catholics in USA</a:t>
            </a:r>
            <a:r>
              <a:rPr lang="en-US" baseline="0" dirty="0" smtClean="0">
                <a:latin typeface="Times New Roman" pitchFamily="18" charset="0"/>
                <a:cs typeface="Times New Roman" pitchFamily="18" charset="0"/>
              </a:rPr>
              <a:t> and about our Vietnamese Catholic Community in this Diocese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Religion is our center. Faith is our comfort. We brought it with us.</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24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TET – VN New Year has all fundamental values of VN Culture.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33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82E31C-5A45-4784-B2E2-D85DE7A90E2D}" type="slidenum">
              <a:rPr lang="en-US" smtClean="0"/>
              <a:pPr/>
              <a:t>44</a:t>
            </a:fld>
            <a:endParaRPr lang="en-US"/>
          </a:p>
        </p:txBody>
      </p:sp>
    </p:spTree>
    <p:extLst>
      <p:ext uri="{BB962C8B-B14F-4D97-AF65-F5344CB8AC3E}">
        <p14:creationId xmlns="" xmlns:p14="http://schemas.microsoft.com/office/powerpoint/2010/main" val="47899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82E31C-5A45-4784-B2E2-D85DE7A90E2D}" type="slidenum">
              <a:rPr lang="en-US" smtClean="0"/>
              <a:pPr/>
              <a:t>47</a:t>
            </a:fld>
            <a:endParaRPr lang="en-US"/>
          </a:p>
        </p:txBody>
      </p:sp>
    </p:spTree>
    <p:extLst>
      <p:ext uri="{BB962C8B-B14F-4D97-AF65-F5344CB8AC3E}">
        <p14:creationId xmlns="" xmlns:p14="http://schemas.microsoft.com/office/powerpoint/2010/main" val="206328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82E31C-5A45-4784-B2E2-D85DE7A90E2D}" type="slidenum">
              <a:rPr lang="en-US" smtClean="0"/>
              <a:pPr/>
              <a:t>51</a:t>
            </a:fld>
            <a:endParaRPr lang="en-US"/>
          </a:p>
        </p:txBody>
      </p:sp>
    </p:spTree>
    <p:extLst>
      <p:ext uri="{BB962C8B-B14F-4D97-AF65-F5344CB8AC3E}">
        <p14:creationId xmlns="" xmlns:p14="http://schemas.microsoft.com/office/powerpoint/2010/main" val="378713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Share some general</a:t>
            </a:r>
            <a:r>
              <a:rPr lang="en-US" baseline="0" dirty="0" smtClean="0">
                <a:latin typeface="Times New Roman" pitchFamily="18" charset="0"/>
                <a:cs typeface="Times New Roman" pitchFamily="18" charset="0"/>
              </a:rPr>
              <a:t> info about </a:t>
            </a:r>
            <a:r>
              <a:rPr lang="en-US" dirty="0" smtClean="0">
                <a:latin typeface="Times New Roman" pitchFamily="18" charset="0"/>
                <a:cs typeface="Times New Roman" pitchFamily="18" charset="0"/>
              </a:rPr>
              <a:t>Vietnamese catholics in USA</a:t>
            </a:r>
            <a:r>
              <a:rPr lang="en-US" baseline="0" dirty="0" smtClean="0">
                <a:latin typeface="Times New Roman" pitchFamily="18" charset="0"/>
                <a:cs typeface="Times New Roman" pitchFamily="18" charset="0"/>
              </a:rPr>
              <a:t> and about our Vietnamese Catholic Community in this Diocese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1M fled North</a:t>
            </a:r>
            <a:r>
              <a:rPr lang="en-US" baseline="0" dirty="0" smtClean="0"/>
              <a:t> to South – 60% Catholic</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Operation of “Passage to Freedom”. The sign welcomes Vietnamese Refugees onboard</a:t>
            </a:r>
            <a:r>
              <a:rPr lang="en-US" baseline="0" dirty="0" smtClean="0"/>
              <a:t> the American ship</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Communists</a:t>
            </a:r>
            <a:r>
              <a:rPr lang="en-US" baseline="0" dirty="0" smtClean="0"/>
              <a:t> of the North never gave up their ambition to take over the South. The South collapsed and the Vietnam war of 20 years ended in April 1975. The whole country is Communist now. The victory of the North is the misery </a:t>
            </a:r>
            <a:fld id="{4483146E-1E6A-49B1-BDFD-2CD670524935}" type="slidenum">
              <a:rPr lang="en-US" baseline="0" smtClean="0"/>
              <a:pPr/>
              <a:t>8</a:t>
            </a:fld>
            <a:fld id="{C38F377D-DF82-4DCC-A89A-4CB41F0BD0FC}" type="slidenum">
              <a:rPr lang="en-US" baseline="0" smtClean="0"/>
              <a:pPr/>
              <a:t>8</a:t>
            </a:fld>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very crowded boat</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Awaiting to be rescued</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boat is in trouble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Share some general</a:t>
            </a:r>
            <a:r>
              <a:rPr lang="en-US" baseline="0" dirty="0" smtClean="0">
                <a:latin typeface="Times New Roman" pitchFamily="18" charset="0"/>
                <a:cs typeface="Times New Roman" pitchFamily="18" charset="0"/>
              </a:rPr>
              <a:t> info about </a:t>
            </a:r>
            <a:r>
              <a:rPr lang="en-US" dirty="0" smtClean="0">
                <a:latin typeface="Times New Roman" pitchFamily="18" charset="0"/>
                <a:cs typeface="Times New Roman" pitchFamily="18" charset="0"/>
              </a:rPr>
              <a:t>Vietnamese catholics in USA</a:t>
            </a:r>
            <a:r>
              <a:rPr lang="en-US" baseline="0" dirty="0" smtClean="0">
                <a:latin typeface="Times New Roman" pitchFamily="18" charset="0"/>
                <a:cs typeface="Times New Roman" pitchFamily="18" charset="0"/>
              </a:rPr>
              <a:t> and about our Vietnamese Catholic Community in this Diocese</a:t>
            </a:r>
            <a:endParaRPr lang="en-US" dirty="0"/>
          </a:p>
        </p:txBody>
      </p:sp>
      <p:sp>
        <p:nvSpPr>
          <p:cNvPr id="4" name="Slide Number Placeholder 3"/>
          <p:cNvSpPr>
            <a:spLocks noGrp="1"/>
          </p:cNvSpPr>
          <p:nvPr>
            <p:ph type="sldNum" sz="quarter" idx="10"/>
          </p:nvPr>
        </p:nvSpPr>
        <p:spPr/>
        <p:txBody>
          <a:bodyPr/>
          <a:lstStyle/>
          <a:p>
            <a:fld id="{F05DF624-8D84-4257-AB03-AF74E5A92A1B}"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descr="Wave8.png"/>
          <p:cNvPicPr>
            <a:picLocks noChangeAspect="1"/>
          </p:cNvPicPr>
          <p:nvPr userDrawn="1"/>
        </p:nvPicPr>
        <p:blipFill>
          <a:blip r:embed="rId2" cstate="print">
            <a:duotone>
              <a:prstClr val="black"/>
              <a:schemeClr val="accent1">
                <a:tint val="45000"/>
                <a:satMod val="400000"/>
              </a:schemeClr>
            </a:duotone>
            <a:lum bright="20000" contrast="63000"/>
          </a:blip>
          <a:stretch>
            <a:fillRect/>
          </a:stretch>
        </p:blipFill>
        <p:spPr>
          <a:xfrm>
            <a:off x="0" y="3290240"/>
            <a:ext cx="8458200" cy="3454415"/>
          </a:xfrm>
          <a:prstGeom prst="rect">
            <a:avLst/>
          </a:prstGeom>
        </p:spPr>
      </p:pic>
      <p:pic>
        <p:nvPicPr>
          <p:cNvPr id="11" name="Picture 10" descr="Wave11.png"/>
          <p:cNvPicPr>
            <a:picLocks noChangeAspect="1"/>
          </p:cNvPicPr>
          <p:nvPr userDrawn="1"/>
        </p:nvPicPr>
        <p:blipFill>
          <a:blip r:embed="rId3" cstate="print">
            <a:duotone>
              <a:prstClr val="black"/>
              <a:schemeClr val="accent5">
                <a:tint val="45000"/>
                <a:satMod val="400000"/>
              </a:schemeClr>
            </a:duotone>
            <a:lum bright="19000" contrast="78000"/>
          </a:blip>
          <a:stretch>
            <a:fillRect/>
          </a:stretch>
        </p:blipFill>
        <p:spPr>
          <a:xfrm>
            <a:off x="2104372" y="3730911"/>
            <a:ext cx="7039627" cy="3139615"/>
          </a:xfrm>
          <a:prstGeom prst="rect">
            <a:avLst/>
          </a:prstGeom>
        </p:spPr>
      </p:pic>
      <p:pic>
        <p:nvPicPr>
          <p:cNvPr id="8" name="Picture 7" descr="Wave2.png"/>
          <p:cNvPicPr>
            <a:picLocks noChangeAspect="1"/>
          </p:cNvPicPr>
          <p:nvPr userDrawn="1"/>
        </p:nvPicPr>
        <p:blipFill>
          <a:blip r:embed="rId4" cstate="print">
            <a:duotone>
              <a:prstClr val="black"/>
              <a:schemeClr val="accent6">
                <a:tint val="45000"/>
                <a:satMod val="400000"/>
              </a:schemeClr>
            </a:duotone>
            <a:lum bright="5000" contrast="52000"/>
          </a:blip>
          <a:stretch>
            <a:fillRect/>
          </a:stretch>
        </p:blipFill>
        <p:spPr>
          <a:xfrm>
            <a:off x="-12526" y="0"/>
            <a:ext cx="5373635" cy="643129"/>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CAB21-1395-4141-91B7-B6012F24BF17}"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7CD05-1A93-40BF-BDF1-07CA5CA97E22}" type="slidenum">
              <a:rPr lang="en-US" smtClean="0"/>
              <a:pPr/>
              <a:t>‹#›</a:t>
            </a:fld>
            <a:endParaRPr lang="en-US"/>
          </a:p>
        </p:txBody>
      </p:sp>
      <p:pic>
        <p:nvPicPr>
          <p:cNvPr id="7" name="Picture 6" descr="Wave1.png"/>
          <p:cNvPicPr>
            <a:picLocks noChangeAspect="1"/>
          </p:cNvPicPr>
          <p:nvPr userDrawn="1"/>
        </p:nvPicPr>
        <p:blipFill>
          <a:blip r:embed="rId5" cstate="print">
            <a:duotone>
              <a:prstClr val="black"/>
              <a:schemeClr val="accent1">
                <a:tint val="45000"/>
                <a:satMod val="400000"/>
              </a:schemeClr>
            </a:duotone>
            <a:lum bright="17000" contrast="42000"/>
          </a:blip>
          <a:stretch>
            <a:fillRect/>
          </a:stretch>
        </p:blipFill>
        <p:spPr>
          <a:xfrm>
            <a:off x="-12526" y="-25052"/>
            <a:ext cx="5373635" cy="563881"/>
          </a:xfrm>
          <a:prstGeom prst="rect">
            <a:avLst/>
          </a:prstGeom>
        </p:spPr>
      </p:pic>
      <p:pic>
        <p:nvPicPr>
          <p:cNvPr id="14" name="Picture 13" descr="Wave8.png"/>
          <p:cNvPicPr>
            <a:picLocks noChangeAspect="1"/>
          </p:cNvPicPr>
          <p:nvPr userDrawn="1"/>
        </p:nvPicPr>
        <p:blipFill>
          <a:blip r:embed="rId6" cstate="print">
            <a:duotone>
              <a:schemeClr val="bg2">
                <a:shade val="45000"/>
                <a:satMod val="135000"/>
              </a:schemeClr>
              <a:prstClr val="white"/>
            </a:duotone>
            <a:lum bright="24000"/>
          </a:blip>
          <a:stretch>
            <a:fillRect/>
          </a:stretch>
        </p:blipFill>
        <p:spPr>
          <a:xfrm>
            <a:off x="0" y="3185175"/>
            <a:ext cx="9144000" cy="3636226"/>
          </a:xfrm>
          <a:prstGeom prst="rect">
            <a:avLst/>
          </a:prstGeom>
        </p:spPr>
      </p:pic>
      <p:pic>
        <p:nvPicPr>
          <p:cNvPr id="9" name="Picture 8" descr="Wave8.png"/>
          <p:cNvPicPr>
            <a:picLocks noChangeAspect="1"/>
          </p:cNvPicPr>
          <p:nvPr userDrawn="1"/>
        </p:nvPicPr>
        <p:blipFill>
          <a:blip r:embed="rId6" cstate="print">
            <a:duotone>
              <a:prstClr val="black"/>
              <a:schemeClr val="accent1">
                <a:tint val="45000"/>
                <a:satMod val="400000"/>
              </a:schemeClr>
            </a:duotone>
            <a:lum bright="6000" contrast="63000"/>
          </a:blip>
          <a:stretch>
            <a:fillRect/>
          </a:stretch>
        </p:blipFill>
        <p:spPr>
          <a:xfrm>
            <a:off x="0" y="3234300"/>
            <a:ext cx="9144000" cy="3636226"/>
          </a:xfrm>
          <a:prstGeom prst="rect">
            <a:avLst/>
          </a:prstGeom>
        </p:spPr>
      </p:pic>
      <p:pic>
        <p:nvPicPr>
          <p:cNvPr id="10" name="Picture 9" descr="Wave10.png"/>
          <p:cNvPicPr>
            <a:picLocks noChangeAspect="1"/>
          </p:cNvPicPr>
          <p:nvPr userDrawn="1"/>
        </p:nvPicPr>
        <p:blipFill>
          <a:blip r:embed="rId7" cstate="print">
            <a:duotone>
              <a:prstClr val="black"/>
              <a:schemeClr val="accent6">
                <a:tint val="45000"/>
                <a:satMod val="400000"/>
              </a:schemeClr>
            </a:duotone>
            <a:lum bright="9000" contrast="86000"/>
          </a:blip>
          <a:stretch>
            <a:fillRect/>
          </a:stretch>
        </p:blipFill>
        <p:spPr>
          <a:xfrm>
            <a:off x="0" y="4480469"/>
            <a:ext cx="9144000" cy="2102938"/>
          </a:xfrm>
          <a:prstGeom prst="rect">
            <a:avLst/>
          </a:prstGeom>
        </p:spPr>
      </p:pic>
      <p:pic>
        <p:nvPicPr>
          <p:cNvPr id="16" name="Picture 15" descr="Wave9.png"/>
          <p:cNvPicPr>
            <a:picLocks noChangeAspect="1"/>
          </p:cNvPicPr>
          <p:nvPr userDrawn="1"/>
        </p:nvPicPr>
        <p:blipFill>
          <a:blip r:embed="rId8" cstate="print">
            <a:duotone>
              <a:prstClr val="black"/>
              <a:schemeClr val="accent6">
                <a:tint val="45000"/>
                <a:satMod val="400000"/>
              </a:schemeClr>
            </a:duotone>
            <a:lum bright="-4000" contrast="66000"/>
          </a:blip>
          <a:stretch>
            <a:fillRect/>
          </a:stretch>
        </p:blipFill>
        <p:spPr>
          <a:xfrm>
            <a:off x="5830816" y="3591837"/>
            <a:ext cx="3313183" cy="1341123"/>
          </a:xfrm>
          <a:prstGeom prst="rect">
            <a:avLst/>
          </a:prstGeom>
        </p:spPr>
      </p:pic>
      <p:pic>
        <p:nvPicPr>
          <p:cNvPr id="17" name="Picture 16" descr="Wave6.png"/>
          <p:cNvPicPr>
            <a:picLocks noChangeAspect="1"/>
          </p:cNvPicPr>
          <p:nvPr userDrawn="1"/>
        </p:nvPicPr>
        <p:blipFill>
          <a:blip r:embed="rId9" cstate="print">
            <a:duotone>
              <a:prstClr val="black"/>
              <a:schemeClr val="accent6">
                <a:tint val="45000"/>
                <a:satMod val="400000"/>
              </a:schemeClr>
            </a:duotone>
            <a:lum contrast="59000"/>
          </a:blip>
          <a:stretch>
            <a:fillRect/>
          </a:stretch>
        </p:blipFill>
        <p:spPr>
          <a:xfrm>
            <a:off x="-16807" y="4967350"/>
            <a:ext cx="4476074" cy="809685"/>
          </a:xfrm>
          <a:prstGeom prst="rect">
            <a:avLst/>
          </a:prstGeom>
        </p:spPr>
      </p:pic>
      <p:pic>
        <p:nvPicPr>
          <p:cNvPr id="19" name="Picture 18" descr="Wave3.png"/>
          <p:cNvPicPr>
            <a:picLocks noChangeAspect="1"/>
          </p:cNvPicPr>
          <p:nvPr userDrawn="1"/>
        </p:nvPicPr>
        <p:blipFill>
          <a:blip r:embed="rId10" cstate="print">
            <a:duotone>
              <a:prstClr val="black"/>
              <a:schemeClr val="accent1">
                <a:tint val="45000"/>
                <a:satMod val="400000"/>
              </a:schemeClr>
            </a:duotone>
          </a:blip>
          <a:stretch>
            <a:fillRect/>
          </a:stretch>
        </p:blipFill>
        <p:spPr>
          <a:xfrm rot="21421655">
            <a:off x="-106626" y="3101774"/>
            <a:ext cx="9455699" cy="2325798"/>
          </a:xfrm>
          <a:prstGeom prst="rect">
            <a:avLst/>
          </a:prstGeom>
        </p:spPr>
      </p:pic>
      <p:pic>
        <p:nvPicPr>
          <p:cNvPr id="20" name="Picture 19" descr="Wave11.png"/>
          <p:cNvPicPr>
            <a:picLocks noChangeAspect="1"/>
          </p:cNvPicPr>
          <p:nvPr userDrawn="1"/>
        </p:nvPicPr>
        <p:blipFill>
          <a:blip r:embed="rId3" cstate="print">
            <a:lum bright="70000" contrast="-70000"/>
          </a:blip>
          <a:stretch>
            <a:fillRect/>
          </a:stretch>
        </p:blipFill>
        <p:spPr>
          <a:xfrm>
            <a:off x="2590800" y="3260331"/>
            <a:ext cx="6553200" cy="36118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CAB21-1395-4141-91B7-B6012F24BF17}"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CAB21-1395-4141-91B7-B6012F24BF17}"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Wave8.png"/>
          <p:cNvPicPr>
            <a:picLocks noChangeAspect="1"/>
          </p:cNvPicPr>
          <p:nvPr userDrawn="1"/>
        </p:nvPicPr>
        <p:blipFill>
          <a:blip r:embed="rId2" cstate="print">
            <a:duotone>
              <a:prstClr val="black"/>
              <a:schemeClr val="accent6">
                <a:tint val="45000"/>
                <a:satMod val="400000"/>
              </a:schemeClr>
            </a:duotone>
            <a:lum bright="23000" contrast="72000"/>
          </a:blip>
          <a:stretch>
            <a:fillRect/>
          </a:stretch>
        </p:blipFill>
        <p:spPr>
          <a:xfrm rot="5400000">
            <a:off x="-2816379" y="2865715"/>
            <a:ext cx="6857999" cy="1126571"/>
          </a:xfrm>
          <a:prstGeom prst="rect">
            <a:avLst/>
          </a:prstGeom>
        </p:spPr>
      </p:pic>
      <p:pic>
        <p:nvPicPr>
          <p:cNvPr id="9" name="Picture 8" descr="Wave8.png"/>
          <p:cNvPicPr>
            <a:picLocks noChangeAspect="1"/>
          </p:cNvPicPr>
          <p:nvPr userDrawn="1"/>
        </p:nvPicPr>
        <p:blipFill>
          <a:blip r:embed="rId3" cstate="print">
            <a:duotone>
              <a:schemeClr val="bg2">
                <a:shade val="45000"/>
                <a:satMod val="135000"/>
              </a:schemeClr>
              <a:prstClr val="white"/>
            </a:duotone>
            <a:lum bright="53000"/>
          </a:blip>
          <a:stretch>
            <a:fillRect/>
          </a:stretch>
        </p:blipFill>
        <p:spPr>
          <a:xfrm rot="5400000">
            <a:off x="-2891150" y="2830213"/>
            <a:ext cx="6858000" cy="1200958"/>
          </a:xfrm>
          <a:prstGeom prst="rect">
            <a:avLst/>
          </a:prstGeom>
        </p:spPr>
      </p:pic>
      <p:sp>
        <p:nvSpPr>
          <p:cNvPr id="2" name="Title 1"/>
          <p:cNvSpPr>
            <a:spLocks noGrp="1"/>
          </p:cNvSpPr>
          <p:nvPr>
            <p:ph type="title"/>
          </p:nvPr>
        </p:nvSpPr>
        <p:spPr>
          <a:xfrm>
            <a:off x="1200958" y="274638"/>
            <a:ext cx="7485841" cy="114300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sz="36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1200959" y="1417638"/>
            <a:ext cx="7485840" cy="4708525"/>
          </a:xfrm>
        </p:spPr>
        <p:txBody>
          <a:bodyPr/>
          <a:lstStyle>
            <a:lvl1pPr>
              <a:buClr>
                <a:schemeClr val="tx2">
                  <a:lumMod val="75000"/>
                </a:schemeClr>
              </a:buClr>
              <a:buSzPct val="75000"/>
              <a:buFont typeface="Wingdings" pitchFamily="2" charset="2"/>
              <a:buChar char="Ø"/>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3CAB21-1395-4141-91B7-B6012F24BF17}"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7CD05-1A93-40BF-BDF1-07CA5CA97E22}" type="slidenum">
              <a:rPr lang="en-US" smtClean="0"/>
              <a:pPr/>
              <a:t>‹#›</a:t>
            </a:fld>
            <a:endParaRPr lang="en-US"/>
          </a:p>
        </p:txBody>
      </p:sp>
      <p:pic>
        <p:nvPicPr>
          <p:cNvPr id="7" name="Picture 6" descr="Wave8.png"/>
          <p:cNvPicPr>
            <a:picLocks noChangeAspect="1"/>
          </p:cNvPicPr>
          <p:nvPr userDrawn="1"/>
        </p:nvPicPr>
        <p:blipFill>
          <a:blip r:embed="rId3" cstate="print">
            <a:duotone>
              <a:prstClr val="black"/>
              <a:schemeClr val="accent1">
                <a:tint val="45000"/>
                <a:satMod val="400000"/>
              </a:schemeClr>
            </a:duotone>
            <a:lum bright="6000" contrast="63000"/>
          </a:blip>
          <a:stretch>
            <a:fillRect/>
          </a:stretch>
        </p:blipFill>
        <p:spPr>
          <a:xfrm rot="5400000">
            <a:off x="-2953781" y="2828521"/>
            <a:ext cx="6858000" cy="1200958"/>
          </a:xfrm>
          <a:prstGeom prst="rect">
            <a:avLst/>
          </a:prstGeom>
        </p:spPr>
      </p:pic>
      <p:pic>
        <p:nvPicPr>
          <p:cNvPr id="11" name="Picture 10" descr="Wave10.png"/>
          <p:cNvPicPr>
            <a:picLocks noChangeAspect="1"/>
          </p:cNvPicPr>
          <p:nvPr userDrawn="1"/>
        </p:nvPicPr>
        <p:blipFill>
          <a:blip r:embed="rId4" cstate="print">
            <a:duotone>
              <a:prstClr val="black"/>
              <a:schemeClr val="accent6">
                <a:tint val="45000"/>
                <a:satMod val="400000"/>
              </a:schemeClr>
            </a:duotone>
            <a:lum bright="9000" contrast="86000"/>
          </a:blip>
          <a:stretch>
            <a:fillRect/>
          </a:stretch>
        </p:blipFill>
        <p:spPr>
          <a:xfrm rot="5400000">
            <a:off x="-3062616" y="2956141"/>
            <a:ext cx="6858001" cy="945719"/>
          </a:xfrm>
          <a:prstGeom prst="rect">
            <a:avLst/>
          </a:prstGeom>
        </p:spPr>
      </p:pic>
      <p:pic>
        <p:nvPicPr>
          <p:cNvPr id="14" name="Picture 13" descr="Wave11.png"/>
          <p:cNvPicPr>
            <a:picLocks noChangeAspect="1"/>
          </p:cNvPicPr>
          <p:nvPr userDrawn="1"/>
        </p:nvPicPr>
        <p:blipFill>
          <a:blip r:embed="rId5" cstate="print">
            <a:duotone>
              <a:prstClr val="black"/>
              <a:schemeClr val="accent1">
                <a:tint val="45000"/>
                <a:satMod val="400000"/>
              </a:schemeClr>
            </a:duotone>
            <a:lum bright="26000" contrast="66000"/>
          </a:blip>
          <a:stretch>
            <a:fillRect/>
          </a:stretch>
        </p:blipFill>
        <p:spPr>
          <a:xfrm>
            <a:off x="-106475" y="5436296"/>
            <a:ext cx="9250475" cy="143592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CAB21-1395-4141-91B7-B6012F24BF17}" type="datetimeFigureOut">
              <a:rPr lang="en-US" smtClean="0"/>
              <a:pPr/>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3CAB21-1395-4141-91B7-B6012F24BF17}"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3CAB21-1395-4141-91B7-B6012F24BF17}" type="datetimeFigureOut">
              <a:rPr lang="en-US" smtClean="0"/>
              <a:pPr/>
              <a:t>3/14/2012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CAB21-1395-4141-91B7-B6012F24BF17}" type="datetimeFigureOut">
              <a:rPr lang="en-US" smtClean="0"/>
              <a:pPr/>
              <a:t>3/14/2012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CAB21-1395-4141-91B7-B6012F24BF17}" type="datetimeFigureOut">
              <a:rPr lang="en-US" smtClean="0"/>
              <a:pPr/>
              <a:t>3/14/2012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CAB21-1395-4141-91B7-B6012F24BF17}"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CAB21-1395-4141-91B7-B6012F24BF17}" type="datetimeFigureOut">
              <a:rPr lang="en-US" smtClean="0"/>
              <a:pPr/>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7CD05-1A93-40BF-BDF1-07CA5CA97E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CAB21-1395-4141-91B7-B6012F24BF17}" type="datetimeFigureOut">
              <a:rPr lang="en-US" smtClean="0"/>
              <a:pPr/>
              <a:t>3/14/2012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7CD05-1A93-40BF-BDF1-07CA5CA97E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663" y="1787236"/>
            <a:ext cx="8649268" cy="1470025"/>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Vietnamese Catholic Community</a:t>
            </a:r>
            <a:b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itle 1"/>
          <p:cNvSpPr txBox="1">
            <a:spLocks/>
          </p:cNvSpPr>
          <p:nvPr/>
        </p:nvSpPr>
        <p:spPr>
          <a:xfrm>
            <a:off x="0" y="2798618"/>
            <a:ext cx="5943600" cy="1470025"/>
          </a:xfrm>
          <a:prstGeom prst="rect">
            <a:avLst/>
          </a:prstGeom>
        </p:spPr>
        <p:txBody>
          <a:bodyPr vert="horz" lIns="91440" tIns="45720" rIns="91440" bIns="45720" rtlCol="0" anchor="ctr">
            <a:normAutofit fontScale="250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The Diocese Of Metuchen</a:t>
            </a:r>
            <a: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endParaRPr kumimoji="0" lang="en-US" sz="4400" b="1" i="0" u="none" strike="noStrike" kern="1200" cap="all" spc="0" normalizeH="0" baseline="0" noProof="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p:txBody>
      </p:sp>
      <p:sp>
        <p:nvSpPr>
          <p:cNvPr id="4" name="TextBox 3"/>
          <p:cNvSpPr txBox="1"/>
          <p:nvPr/>
        </p:nvSpPr>
        <p:spPr>
          <a:xfrm>
            <a:off x="1878903" y="4468698"/>
            <a:ext cx="3432132" cy="400110"/>
          </a:xfrm>
          <a:prstGeom prst="rect">
            <a:avLst/>
          </a:prstGeom>
          <a:noFill/>
        </p:spPr>
        <p:txBody>
          <a:bodyPr wrap="square" rtlCol="0">
            <a:spAutoFit/>
          </a:bodyPr>
          <a:lstStyle/>
          <a:p>
            <a:r>
              <a:rPr lang="en-US" sz="2000" b="1"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By Joseph Nguyen</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153" y="-78378"/>
            <a:ext cx="8294912" cy="1143000"/>
          </a:xfrm>
        </p:spPr>
        <p:txBody>
          <a:bodyPr>
            <a:normAutofit/>
          </a:bodyPr>
          <a:lstStyle/>
          <a:p>
            <a:r>
              <a:rPr lang="en-US" sz="3200" dirty="0" smtClean="0">
                <a:effectLst>
                  <a:outerShdw blurRad="50800" dist="50800" dir="5400000" algn="ctr" rotWithShape="0">
                    <a:schemeClr val="bg1"/>
                  </a:outerShdw>
                  <a:reflection blurRad="12700" stA="50000" endPos="50000" dist="5000" dir="5400000" sy="-100000" rotWithShape="0"/>
                </a:effectLst>
              </a:rPr>
              <a:t>The Vietnamese Exodus: Boat People</a:t>
            </a:r>
          </a:p>
        </p:txBody>
      </p:sp>
      <p:sp>
        <p:nvSpPr>
          <p:cNvPr id="3" name="Content Placeholder 2"/>
          <p:cNvSpPr>
            <a:spLocks noGrp="1"/>
          </p:cNvSpPr>
          <p:nvPr>
            <p:ph idx="1"/>
          </p:nvPr>
        </p:nvSpPr>
        <p:spPr>
          <a:xfrm>
            <a:off x="979714" y="1097282"/>
            <a:ext cx="8007531" cy="5747657"/>
          </a:xfrm>
        </p:spPr>
        <p:txBody>
          <a:bodyPr>
            <a:normAutofit/>
          </a:bodyPr>
          <a:lstStyle/>
          <a:p>
            <a:pPr>
              <a:buFont typeface="Wingdings" pitchFamily="2" charset="2"/>
              <a:buChar char="§"/>
            </a:pPr>
            <a:r>
              <a:rPr lang="en-US" b="1" dirty="0" smtClean="0">
                <a:latin typeface="Arial" pitchFamily="34" charset="0"/>
                <a:cs typeface="Arial" pitchFamily="34" charset="0"/>
              </a:rPr>
              <a:t>United Nations High Commissioner for Refugees (UNHCR) statistics</a:t>
            </a:r>
            <a:r>
              <a:rPr lang="en-US" dirty="0" smtClean="0">
                <a:latin typeface="Arial" pitchFamily="34" charset="0"/>
                <a:cs typeface="Arial" pitchFamily="34" charset="0"/>
              </a:rPr>
              <a:t>: </a:t>
            </a:r>
          </a:p>
          <a:p>
            <a:pPr lvl="1">
              <a:buFont typeface="Courier New" pitchFamily="49" charset="0"/>
              <a:buChar char="o"/>
            </a:pPr>
            <a:r>
              <a:rPr lang="en-US" sz="3200" dirty="0" smtClean="0">
                <a:latin typeface="Arial" pitchFamily="34" charset="0"/>
                <a:cs typeface="Arial" pitchFamily="34" charset="0"/>
              </a:rPr>
              <a:t>1975-1996: 1.5 Million people fled Vietnam by boat to neighboring countries.</a:t>
            </a:r>
          </a:p>
          <a:p>
            <a:pPr lvl="1">
              <a:buFont typeface="Courier New" pitchFamily="49" charset="0"/>
              <a:buChar char="o"/>
            </a:pPr>
            <a:r>
              <a:rPr lang="en-US" sz="3200" dirty="0" smtClean="0">
                <a:latin typeface="Arial" pitchFamily="34" charset="0"/>
                <a:ea typeface="Tahoma" pitchFamily="34" charset="0"/>
                <a:cs typeface="Arial" pitchFamily="34" charset="0"/>
              </a:rPr>
              <a:t>It’s estimated that at least 250,000 people died during escapes. </a:t>
            </a:r>
            <a:r>
              <a:rPr lang="en-US" sz="3200" dirty="0" smtClean="0">
                <a:latin typeface="Arial" pitchFamily="34" charset="0"/>
                <a:cs typeface="Arial" pitchFamily="34" charset="0"/>
              </a:rPr>
              <a:t>1 in 3 </a:t>
            </a:r>
            <a:r>
              <a:rPr lang="en-US" sz="3200" dirty="0" smtClean="0">
                <a:latin typeface="Arial" pitchFamily="34" charset="0"/>
                <a:ea typeface="Tahoma" pitchFamily="34" charset="0"/>
                <a:cs typeface="Arial" pitchFamily="34" charset="0"/>
              </a:rPr>
              <a:t>boat people never completed their journey.</a:t>
            </a:r>
          </a:p>
          <a:p>
            <a:pPr>
              <a:buFont typeface="Wingdings" pitchFamily="2" charset="2"/>
              <a:buChar char="§"/>
            </a:pPr>
            <a:r>
              <a:rPr lang="en-US" dirty="0" smtClean="0">
                <a:latin typeface="Arial" pitchFamily="34" charset="0"/>
                <a:ea typeface="Tahoma" pitchFamily="34" charset="0"/>
                <a:cs typeface="Arial" pitchFamily="34" charset="0"/>
              </a:rPr>
              <a:t>How did the Vietnamese escape?</a:t>
            </a:r>
          </a:p>
          <a:p>
            <a:pPr lvl="1">
              <a:buFont typeface="Courier New" pitchFamily="49" charset="0"/>
              <a:buChar char="o"/>
            </a:pPr>
            <a:r>
              <a:rPr lang="en-US" sz="3200" dirty="0" smtClean="0">
                <a:latin typeface="Arial" pitchFamily="34" charset="0"/>
                <a:ea typeface="Tahoma" pitchFamily="34" charset="0"/>
                <a:cs typeface="Arial" pitchFamily="34" charset="0"/>
              </a:rPr>
              <a:t>By boat or by land</a:t>
            </a:r>
          </a:p>
          <a:p>
            <a:pPr lvl="0">
              <a:buNone/>
            </a:pPr>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104504"/>
            <a:ext cx="8340436" cy="1143000"/>
          </a:xfrm>
        </p:spPr>
        <p:txBody>
          <a:bodyPr>
            <a:normAutofit/>
          </a:bodyPr>
          <a:lstStyle/>
          <a:p>
            <a:r>
              <a:rPr lang="en-US" sz="3200" dirty="0" smtClean="0">
                <a:effectLst>
                  <a:outerShdw blurRad="50800" dist="50800" dir="5400000" algn="ctr" rotWithShape="0">
                    <a:schemeClr val="bg1"/>
                  </a:outerShdw>
                  <a:reflection blurRad="12700" stA="50000" endPos="50000" dist="5000" dir="5400000" sy="-100000" rotWithShape="0"/>
                </a:effectLst>
              </a:rPr>
              <a:t>Vietnam &amp; southEast asia countries</a:t>
            </a:r>
            <a:endParaRPr lang="en-US" sz="3200" dirty="0">
              <a:effectLst>
                <a:outerShdw blurRad="50800" dist="50800" dir="5400000" algn="ctr" rotWithShape="0">
                  <a:schemeClr val="bg1"/>
                </a:outerShdw>
                <a:reflection blurRad="12700" stA="50000" endPos="50000" dist="5000" dir="5400000" sy="-100000" rotWithShape="0"/>
              </a:effectLst>
            </a:endParaRPr>
          </a:p>
        </p:txBody>
      </p:sp>
      <p:pic>
        <p:nvPicPr>
          <p:cNvPr id="6" name="Content Placeholder 5" descr="southchinasea.gif"/>
          <p:cNvPicPr>
            <a:picLocks noGrp="1" noChangeAspect="1"/>
          </p:cNvPicPr>
          <p:nvPr>
            <p:ph idx="1"/>
          </p:nvPr>
        </p:nvPicPr>
        <p:blipFill>
          <a:blip r:embed="rId2" cstate="print"/>
          <a:srcRect b="11255"/>
          <a:stretch>
            <a:fillRect/>
          </a:stretch>
        </p:blipFill>
        <p:spPr>
          <a:xfrm>
            <a:off x="1773198" y="827965"/>
            <a:ext cx="5878178" cy="5868670"/>
          </a:xfr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159" y="-156756"/>
            <a:ext cx="7485841" cy="1143000"/>
          </a:xfrm>
        </p:spPr>
        <p:txBody>
          <a:bodyPr>
            <a:normAutofit/>
          </a:bodyPr>
          <a:lstStyle/>
          <a:p>
            <a:r>
              <a:rPr lang="en-US" dirty="0" smtClean="0">
                <a:effectLst>
                  <a:outerShdw blurRad="50800" dist="50800" dir="5400000" algn="ctr" rotWithShape="0">
                    <a:schemeClr val="bg1"/>
                  </a:outerShdw>
                  <a:reflection blurRad="12700" stA="50000" endPos="50000" dist="5000" dir="5400000" sy="-100000" rotWithShape="0"/>
                </a:effectLst>
              </a:rPr>
              <a:t>My family Escape route</a:t>
            </a:r>
            <a:endParaRPr lang="en-US" dirty="0"/>
          </a:p>
        </p:txBody>
      </p:sp>
      <p:pic>
        <p:nvPicPr>
          <p:cNvPr id="4" name="Content Placeholder 3" descr="vn-thailand.gif"/>
          <p:cNvPicPr>
            <a:picLocks noGrp="1" noChangeAspect="1"/>
          </p:cNvPicPr>
          <p:nvPr>
            <p:ph idx="1"/>
          </p:nvPr>
        </p:nvPicPr>
        <p:blipFill>
          <a:blip r:embed="rId2" cstate="print"/>
          <a:stretch>
            <a:fillRect/>
          </a:stretch>
        </p:blipFill>
        <p:spPr>
          <a:xfrm>
            <a:off x="2260600" y="826864"/>
            <a:ext cx="4229100" cy="5944678"/>
          </a:xfrm>
        </p:spPr>
      </p:pic>
      <p:cxnSp>
        <p:nvCxnSpPr>
          <p:cNvPr id="15" name="Curved Connector 14"/>
          <p:cNvCxnSpPr/>
          <p:nvPr/>
        </p:nvCxnSpPr>
        <p:spPr>
          <a:xfrm rot="16200000" flipV="1">
            <a:off x="3246966" y="4576232"/>
            <a:ext cx="1100668" cy="1075267"/>
          </a:xfrm>
          <a:prstGeom prst="curvedConnector3">
            <a:avLst>
              <a:gd name="adj1" fmla="val -23078"/>
            </a:avLst>
          </a:prstGeom>
          <a:ln w="88900">
            <a:solidFill>
              <a:srgbClr val="0066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205" y="3587"/>
            <a:ext cx="7994801" cy="1143000"/>
          </a:xfrm>
        </p:spPr>
        <p:txBody>
          <a:bodyPr>
            <a:normAutofit/>
          </a:bodyPr>
          <a:lstStyle/>
          <a:p>
            <a:pPr algn="ctr"/>
            <a:r>
              <a:rPr lang="en-US" dirty="0" smtClean="0">
                <a:effectLst>
                  <a:outerShdw blurRad="50800" dist="50800" dir="5400000" algn="ctr" rotWithShape="0">
                    <a:schemeClr val="bg1"/>
                  </a:outerShdw>
                  <a:reflection blurRad="12700" stA="50000" endPos="50000" dist="5000" dir="5400000" sy="-100000" rotWithShape="0"/>
                </a:effectLst>
              </a:rPr>
              <a:t>Overcrowded boat </a:t>
            </a:r>
            <a:endParaRPr lang="en-US" dirty="0"/>
          </a:p>
        </p:txBody>
      </p:sp>
      <p:pic>
        <p:nvPicPr>
          <p:cNvPr id="4" name="Content Placeholder 3" descr="H12-02.jpg"/>
          <p:cNvPicPr>
            <a:picLocks noGrp="1" noChangeAspect="1"/>
          </p:cNvPicPr>
          <p:nvPr>
            <p:ph idx="1"/>
          </p:nvPr>
        </p:nvPicPr>
        <p:blipFill>
          <a:blip r:embed="rId3" cstate="print"/>
          <a:stretch>
            <a:fillRect/>
          </a:stretch>
        </p:blipFill>
        <p:spPr>
          <a:xfrm>
            <a:off x="1044205" y="1084216"/>
            <a:ext cx="7994802" cy="5025778"/>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17" y="1711232"/>
            <a:ext cx="3383280" cy="5146768"/>
          </a:xfrm>
        </p:spPr>
        <p:txBody>
          <a:bodyPr>
            <a:normAutofit/>
          </a:bodyPr>
          <a:lstStyle/>
          <a:p>
            <a:pPr algn="ctr"/>
            <a:r>
              <a:rPr lang="en-US" dirty="0" smtClean="0">
                <a:effectLst>
                  <a:outerShdw blurRad="50800" dist="50800" dir="5400000" algn="ctr" rotWithShape="0">
                    <a:schemeClr val="bg1"/>
                  </a:outerShdw>
                  <a:reflection blurRad="12700" stA="50000" endPos="50000" dist="5000" dir="5400000" sy="-100000" rotWithShape="0"/>
                </a:effectLst>
              </a:rPr>
              <a:t>Boat people</a:t>
            </a:r>
            <a:br>
              <a:rPr lang="en-US" dirty="0" smtClean="0">
                <a:effectLst>
                  <a:outerShdw blurRad="50800" dist="50800" dir="5400000" algn="ctr" rotWithShape="0">
                    <a:schemeClr val="bg1"/>
                  </a:outerShdw>
                  <a:reflection blurRad="12700" stA="50000" endPos="50000" dist="5000" dir="5400000" sy="-100000" rotWithShape="0"/>
                </a:effectLst>
              </a:rPr>
            </a:br>
            <a:r>
              <a:rPr lang="en-US" dirty="0" smtClean="0">
                <a:effectLst>
                  <a:outerShdw blurRad="50800" dist="50800" dir="5400000" algn="ctr" rotWithShape="0">
                    <a:schemeClr val="bg1"/>
                  </a:outerShdw>
                  <a:reflection blurRad="12700" stA="50000" endPos="50000" dist="5000" dir="5400000" sy="-100000" rotWithShape="0"/>
                </a:effectLst>
              </a:rPr>
              <a:t>rescued by</a:t>
            </a:r>
            <a:br>
              <a:rPr lang="en-US" dirty="0" smtClean="0">
                <a:effectLst>
                  <a:outerShdw blurRad="50800" dist="50800" dir="5400000" algn="ctr" rotWithShape="0">
                    <a:schemeClr val="bg1"/>
                  </a:outerShdw>
                  <a:reflection blurRad="12700" stA="50000" endPos="50000" dist="5000" dir="5400000" sy="-100000" rotWithShape="0"/>
                </a:effectLst>
              </a:rPr>
            </a:br>
            <a:r>
              <a:rPr lang="en-US" dirty="0" smtClean="0"/>
              <a:t> US NAVY  Ship: USS BLUE RIDGE </a:t>
            </a:r>
            <a:br>
              <a:rPr lang="en-US" dirty="0" smtClean="0"/>
            </a:br>
            <a:r>
              <a:rPr lang="en-US" dirty="0" smtClean="0">
                <a:effectLst>
                  <a:outerShdw blurRad="50800" dist="50800" dir="5400000" algn="ctr" rotWithShape="0">
                    <a:schemeClr val="bg1"/>
                  </a:outerShdw>
                  <a:reflection blurRad="12700" stA="50000" endPos="50000" dist="5000" dir="5400000" sy="-100000" rotWithShape="0"/>
                </a:effectLst>
              </a:rPr>
              <a:t/>
            </a:r>
            <a:br>
              <a:rPr lang="en-US" dirty="0" smtClean="0">
                <a:effectLst>
                  <a:outerShdw blurRad="50800" dist="50800" dir="5400000" algn="ctr" rotWithShape="0">
                    <a:schemeClr val="bg1"/>
                  </a:outerShdw>
                  <a:reflection blurRad="12700" stA="50000" endPos="50000" dist="5000" dir="5400000" sy="-100000" rotWithShape="0"/>
                </a:effectLst>
              </a:rPr>
            </a:br>
            <a:endParaRPr lang="en-US" dirty="0">
              <a:effectLst>
                <a:outerShdw blurRad="50800" dist="50800" dir="5400000" algn="ctr" rotWithShape="0">
                  <a:schemeClr val="bg1"/>
                </a:outerShdw>
                <a:reflection blurRad="12700" stA="50000" endPos="50000" dist="5000" dir="5400000" sy="-100000" rotWithShape="0"/>
              </a:effectLst>
            </a:endParaRPr>
          </a:p>
        </p:txBody>
      </p:sp>
      <p:pic>
        <p:nvPicPr>
          <p:cNvPr id="6" name="Content Placeholder 5" descr="35_Vietnamese_boat_people_2.jpg"/>
          <p:cNvPicPr>
            <a:picLocks noGrp="1" noChangeAspect="1"/>
          </p:cNvPicPr>
          <p:nvPr>
            <p:ph idx="1"/>
          </p:nvPr>
        </p:nvPicPr>
        <p:blipFill>
          <a:blip r:embed="rId3" cstate="print">
            <a:lum bright="10000"/>
          </a:blip>
          <a:stretch>
            <a:fillRect/>
          </a:stretch>
        </p:blipFill>
        <p:spPr>
          <a:xfrm>
            <a:off x="4331999" y="65350"/>
            <a:ext cx="4560436" cy="6792650"/>
          </a:xfr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130630"/>
            <a:ext cx="8340436" cy="1143000"/>
          </a:xfrm>
        </p:spPr>
        <p:txBody>
          <a:bodyPr>
            <a:normAutofit/>
          </a:bodyPr>
          <a:lstStyle/>
          <a:p>
            <a:pPr algn="ctr"/>
            <a:r>
              <a:rPr lang="en-US" dirty="0" smtClean="0">
                <a:effectLst>
                  <a:outerShdw blurRad="50800" dist="50800" dir="5400000" algn="ctr" rotWithShape="0">
                    <a:schemeClr val="bg1"/>
                  </a:outerShdw>
                  <a:reflection blurRad="12700" stA="50000" endPos="50000" dist="5000" dir="5400000" sy="-100000" rotWithShape="0"/>
                </a:effectLst>
              </a:rPr>
              <a:t>Boat in danger</a:t>
            </a:r>
            <a:endParaRPr lang="en-US" dirty="0">
              <a:effectLst>
                <a:outerShdw blurRad="50800" dist="50800" dir="5400000" algn="ctr" rotWithShape="0">
                  <a:schemeClr val="bg1"/>
                </a:outerShdw>
                <a:reflection blurRad="12700" stA="50000" endPos="50000" dist="5000" dir="5400000" sy="-100000" rotWithShape="0"/>
              </a:effectLst>
            </a:endParaRPr>
          </a:p>
        </p:txBody>
      </p:sp>
      <p:pic>
        <p:nvPicPr>
          <p:cNvPr id="7" name="Content Placeholder 6" descr="BoatPeople2.jpg"/>
          <p:cNvPicPr>
            <a:picLocks noGrp="1" noChangeAspect="1"/>
          </p:cNvPicPr>
          <p:nvPr>
            <p:ph idx="1"/>
          </p:nvPr>
        </p:nvPicPr>
        <p:blipFill>
          <a:blip r:embed="rId3" cstate="print"/>
          <a:stretch>
            <a:fillRect/>
          </a:stretch>
        </p:blipFill>
        <p:spPr>
          <a:xfrm>
            <a:off x="801826" y="744583"/>
            <a:ext cx="7845782" cy="5847560"/>
          </a:xfr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30630"/>
            <a:ext cx="8255726" cy="1143000"/>
          </a:xfrm>
        </p:spPr>
        <p:txBody>
          <a:bodyPr>
            <a:normAutofit/>
          </a:bodyPr>
          <a:lstStyle/>
          <a:p>
            <a:pPr algn="ctr"/>
            <a:r>
              <a:rPr lang="en-US" sz="2800" dirty="0" smtClean="0">
                <a:latin typeface="Arial" pitchFamily="34" charset="0"/>
                <a:cs typeface="Arial" pitchFamily="34" charset="0"/>
              </a:rPr>
              <a:t>The Vietnamese American Catholics</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901341" y="967557"/>
            <a:ext cx="8255726" cy="6048103"/>
          </a:xfrm>
        </p:spPr>
        <p:txBody>
          <a:bodyPr>
            <a:normAutofit fontScale="47500" lnSpcReduction="20000"/>
          </a:bodyPr>
          <a:lstStyle/>
          <a:p>
            <a:pPr>
              <a:buNone/>
            </a:pPr>
            <a:r>
              <a:rPr lang="en-US" sz="5100" b="1" dirty="0" smtClean="0">
                <a:latin typeface="Arial" pitchFamily="34" charset="0"/>
                <a:cs typeface="Arial" pitchFamily="34" charset="0"/>
              </a:rPr>
              <a:t>A. The Vietnamese Exodus</a:t>
            </a:r>
            <a:endParaRPr lang="en-US" sz="5100" dirty="0" smtClean="0">
              <a:latin typeface="Arial" pitchFamily="34" charset="0"/>
              <a:cs typeface="Arial" pitchFamily="34" charset="0"/>
            </a:endParaRPr>
          </a:p>
          <a:p>
            <a:pPr lvl="1">
              <a:buFont typeface="Wingdings" pitchFamily="2" charset="2"/>
              <a:buChar char="§"/>
            </a:pPr>
            <a:r>
              <a:rPr lang="en-US" sz="4600" dirty="0" smtClean="0">
                <a:latin typeface="Arial" pitchFamily="34" charset="0"/>
                <a:cs typeface="Arial" pitchFamily="34" charset="0"/>
              </a:rPr>
              <a:t>History of Vietnam: 1954 and 1975</a:t>
            </a:r>
          </a:p>
          <a:p>
            <a:pPr lvl="1">
              <a:buFont typeface="Wingdings" pitchFamily="2" charset="2"/>
              <a:buChar char="§"/>
            </a:pPr>
            <a:r>
              <a:rPr lang="en-US" sz="4600" dirty="0" smtClean="0">
                <a:latin typeface="Arial" pitchFamily="34" charset="0"/>
                <a:cs typeface="Arial" pitchFamily="34" charset="0"/>
              </a:rPr>
              <a:t>Living under the Vietnamese Communist Regime</a:t>
            </a:r>
          </a:p>
          <a:p>
            <a:pPr lvl="1">
              <a:buFont typeface="Wingdings" pitchFamily="2" charset="2"/>
              <a:buChar char="§"/>
            </a:pPr>
            <a:r>
              <a:rPr lang="en-US" sz="4600" dirty="0" smtClean="0">
                <a:latin typeface="Arial" pitchFamily="34" charset="0"/>
                <a:cs typeface="Arial" pitchFamily="34" charset="0"/>
              </a:rPr>
              <a:t>Boat People </a:t>
            </a:r>
          </a:p>
          <a:p>
            <a:pPr>
              <a:buNone/>
            </a:pPr>
            <a:r>
              <a:rPr lang="en-US" dirty="0" smtClean="0">
                <a:latin typeface="Arial" pitchFamily="34" charset="0"/>
                <a:cs typeface="Arial" pitchFamily="34" charset="0"/>
              </a:rPr>
              <a:t> </a:t>
            </a:r>
          </a:p>
          <a:p>
            <a:pPr>
              <a:buNone/>
            </a:pPr>
            <a:r>
              <a:rPr lang="en-US" sz="5100" b="1" dirty="0" smtClean="0">
                <a:latin typeface="Arial" pitchFamily="34" charset="0"/>
                <a:cs typeface="Arial" pitchFamily="34" charset="0"/>
              </a:rPr>
              <a:t>B. The Vietnamese American Catholics </a:t>
            </a:r>
          </a:p>
          <a:p>
            <a:pPr lvl="1">
              <a:buFont typeface="Wingdings" pitchFamily="2" charset="2"/>
              <a:buChar char="§"/>
            </a:pPr>
            <a:r>
              <a:rPr lang="en-US" sz="4600" dirty="0" smtClean="0">
                <a:latin typeface="Arial" pitchFamily="34" charset="0"/>
                <a:cs typeface="Arial" pitchFamily="34" charset="0"/>
              </a:rPr>
              <a:t>Who Are Vietnamese Americans </a:t>
            </a:r>
          </a:p>
          <a:p>
            <a:pPr lvl="1">
              <a:buFont typeface="Wingdings" pitchFamily="2" charset="2"/>
              <a:buChar char="§"/>
            </a:pPr>
            <a:r>
              <a:rPr lang="en-US" sz="4600" dirty="0" smtClean="0">
                <a:latin typeface="Arial" pitchFamily="34" charset="0"/>
                <a:cs typeface="Arial" pitchFamily="34" charset="0"/>
              </a:rPr>
              <a:t>Vietnamese Catholic Faith </a:t>
            </a:r>
          </a:p>
          <a:p>
            <a:pPr lvl="1">
              <a:buFont typeface="Wingdings" pitchFamily="2" charset="2"/>
              <a:buChar char="§"/>
            </a:pPr>
            <a:r>
              <a:rPr lang="en-US" sz="4600" dirty="0" smtClean="0">
                <a:latin typeface="Arial" pitchFamily="34" charset="0"/>
                <a:cs typeface="Arial" pitchFamily="34" charset="0"/>
              </a:rPr>
              <a:t>Special Vietnamese Feasts / Events</a:t>
            </a:r>
          </a:p>
          <a:p>
            <a:pPr>
              <a:buNone/>
            </a:pPr>
            <a:r>
              <a:rPr lang="en-US" dirty="0" smtClean="0">
                <a:solidFill>
                  <a:schemeClr val="bg1">
                    <a:lumMod val="75000"/>
                  </a:schemeClr>
                </a:solidFill>
                <a:latin typeface="Arial" pitchFamily="34" charset="0"/>
                <a:cs typeface="Arial" pitchFamily="34" charset="0"/>
              </a:rPr>
              <a:t> </a:t>
            </a:r>
          </a:p>
          <a:p>
            <a:pPr>
              <a:buNone/>
            </a:pPr>
            <a:r>
              <a:rPr lang="en-US" sz="4800" b="1" spc="-50" dirty="0" smtClean="0">
                <a:latin typeface="Arial" pitchFamily="34" charset="0"/>
                <a:cs typeface="Arial" pitchFamily="34" charset="0"/>
              </a:rPr>
              <a:t>C. Vietnamese Catholic Community - Diocese of Metuchen</a:t>
            </a:r>
          </a:p>
          <a:p>
            <a:pPr lvl="1">
              <a:buFont typeface="Wingdings" pitchFamily="2" charset="2"/>
              <a:buChar char="§"/>
            </a:pPr>
            <a:r>
              <a:rPr lang="en-US" sz="4600" dirty="0" smtClean="0">
                <a:latin typeface="Arial" pitchFamily="34" charset="0"/>
                <a:cs typeface="Arial" pitchFamily="34" charset="0"/>
              </a:rPr>
              <a:t>The establishment of the Vietnamese Catholic Community</a:t>
            </a:r>
          </a:p>
          <a:p>
            <a:pPr lvl="1">
              <a:buFont typeface="Wingdings" pitchFamily="2" charset="2"/>
              <a:buChar char="§"/>
            </a:pPr>
            <a:r>
              <a:rPr lang="en-US" sz="4600" dirty="0" smtClean="0">
                <a:latin typeface="Arial" pitchFamily="34" charset="0"/>
                <a:cs typeface="Arial" pitchFamily="34" charset="0"/>
              </a:rPr>
              <a:t>Pastoral &amp; Cultural Activities </a:t>
            </a:r>
          </a:p>
          <a:p>
            <a:pPr lvl="1">
              <a:buFont typeface="Wingdings" pitchFamily="2" charset="2"/>
              <a:buChar char="§"/>
            </a:pPr>
            <a:r>
              <a:rPr lang="en-US" sz="4600" dirty="0" smtClean="0">
                <a:latin typeface="Arial" pitchFamily="34" charset="0"/>
                <a:cs typeface="Arial" pitchFamily="34" charset="0"/>
              </a:rPr>
              <a:t>Concerns &amp; Challenges </a:t>
            </a:r>
          </a:p>
          <a:p>
            <a:pPr lvl="1">
              <a:buFont typeface="Wingdings" pitchFamily="2" charset="2"/>
              <a:buChar char="§"/>
            </a:pPr>
            <a:r>
              <a:rPr lang="en-US" sz="4600" dirty="0" smtClean="0">
                <a:latin typeface="Arial" pitchFamily="34" charset="0"/>
                <a:cs typeface="Arial" pitchFamily="34" charset="0"/>
              </a:rPr>
              <a:t>Opportunities</a:t>
            </a:r>
          </a:p>
          <a:p>
            <a:pPr>
              <a:buNone/>
            </a:pPr>
            <a:r>
              <a:rPr lang="en-US" dirty="0" smtClean="0">
                <a:latin typeface="Arial" pitchFamily="34" charset="0"/>
                <a:cs typeface="Arial" pitchFamily="34" charset="0"/>
              </a:rPr>
              <a:t> </a:t>
            </a:r>
          </a:p>
          <a:p>
            <a:pPr>
              <a:buNone/>
            </a:pPr>
            <a:r>
              <a:rPr lang="en-US" sz="5100" b="1" dirty="0" smtClean="0">
                <a:latin typeface="Arial" pitchFamily="34" charset="0"/>
                <a:cs typeface="Arial" pitchFamily="34" charset="0"/>
              </a:rPr>
              <a:t>D. Personal Reflections</a:t>
            </a:r>
          </a:p>
          <a:p>
            <a:pPr>
              <a:buNone/>
            </a:pPr>
            <a:r>
              <a:rPr lang="en-US" dirty="0" smtClean="0"/>
              <a:t> </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3">
                                            <p:txEl>
                                              <p:pRg st="10" end="10"/>
                                            </p:txEl>
                                          </p:spTgt>
                                        </p:tgtEl>
                                        <p:attrNameLst>
                                          <p:attrName>style.opacity</p:attrName>
                                        </p:attrNameLst>
                                      </p:cBhvr>
                                      <p:to>
                                        <p:strVal val="0.5"/>
                                      </p:to>
                                    </p:set>
                                    <p:animEffect filter="image" prLst="opacity: 0.5">
                                      <p:cBhvr rctx="IE">
                                        <p:cTn id="21" dur="indefinite"/>
                                        <p:tgtEl>
                                          <p:spTgt spid="3">
                                            <p:txEl>
                                              <p:pRg st="10" end="10"/>
                                            </p:txEl>
                                          </p:spTgt>
                                        </p:tgtEl>
                                      </p:cBhvr>
                                    </p:animEffect>
                                  </p:childTnLst>
                                </p:cTn>
                              </p:par>
                              <p:par>
                                <p:cTn id="22" presetID="9" presetClass="emph" presetSubtype="0" nodeType="withEffect">
                                  <p:stCondLst>
                                    <p:cond delay="0"/>
                                  </p:stCondLst>
                                  <p:childTnLst>
                                    <p:set>
                                      <p:cBhvr rctx="PPT">
                                        <p:cTn id="23" dur="indefinite"/>
                                        <p:tgtEl>
                                          <p:spTgt spid="3">
                                            <p:txEl>
                                              <p:pRg st="11" end="11"/>
                                            </p:txEl>
                                          </p:spTgt>
                                        </p:tgtEl>
                                        <p:attrNameLst>
                                          <p:attrName>style.opacity</p:attrName>
                                        </p:attrNameLst>
                                      </p:cBhvr>
                                      <p:to>
                                        <p:strVal val="0.5"/>
                                      </p:to>
                                    </p:set>
                                    <p:animEffect filter="image" prLst="opacity: 0.5">
                                      <p:cBhvr rctx="IE">
                                        <p:cTn id="24" dur="indefinite"/>
                                        <p:tgtEl>
                                          <p:spTgt spid="3">
                                            <p:txEl>
                                              <p:pRg st="11" end="11"/>
                                            </p:txEl>
                                          </p:spTgt>
                                        </p:tgtEl>
                                      </p:cBhvr>
                                    </p:animEffect>
                                  </p:childTnLst>
                                </p:cTn>
                              </p:par>
                              <p:par>
                                <p:cTn id="25" presetID="9" presetClass="emph" presetSubtype="0" nodeType="withEffect">
                                  <p:stCondLst>
                                    <p:cond delay="0"/>
                                  </p:stCondLst>
                                  <p:childTnLst>
                                    <p:set>
                                      <p:cBhvr rctx="PPT">
                                        <p:cTn id="26" dur="indefinite"/>
                                        <p:tgtEl>
                                          <p:spTgt spid="3">
                                            <p:txEl>
                                              <p:pRg st="12" end="12"/>
                                            </p:txEl>
                                          </p:spTgt>
                                        </p:tgtEl>
                                        <p:attrNameLst>
                                          <p:attrName>style.opacity</p:attrName>
                                        </p:attrNameLst>
                                      </p:cBhvr>
                                      <p:to>
                                        <p:strVal val="0.5"/>
                                      </p:to>
                                    </p:set>
                                    <p:animEffect filter="image" prLst="opacity: 0.5">
                                      <p:cBhvr rctx="IE">
                                        <p:cTn id="27" dur="indefinite"/>
                                        <p:tgtEl>
                                          <p:spTgt spid="3">
                                            <p:txEl>
                                              <p:pRg st="12" end="12"/>
                                            </p:txEl>
                                          </p:spTgt>
                                        </p:tgtEl>
                                      </p:cBhvr>
                                    </p:animEffect>
                                  </p:childTnLst>
                                </p:cTn>
                              </p:par>
                              <p:par>
                                <p:cTn id="28" presetID="9" presetClass="emph" presetSubtype="0" nodeType="withEffect">
                                  <p:stCondLst>
                                    <p:cond delay="0"/>
                                  </p:stCondLst>
                                  <p:childTnLst>
                                    <p:set>
                                      <p:cBhvr rctx="PPT">
                                        <p:cTn id="29" dur="indefinite"/>
                                        <p:tgtEl>
                                          <p:spTgt spid="3">
                                            <p:txEl>
                                              <p:pRg st="13" end="13"/>
                                            </p:txEl>
                                          </p:spTgt>
                                        </p:tgtEl>
                                        <p:attrNameLst>
                                          <p:attrName>style.opacity</p:attrName>
                                        </p:attrNameLst>
                                      </p:cBhvr>
                                      <p:to>
                                        <p:strVal val="0.5"/>
                                      </p:to>
                                    </p:set>
                                    <p:animEffect filter="image" prLst="opacity: 0.5">
                                      <p:cBhvr rctx="IE">
                                        <p:cTn id="30" dur="indefinite"/>
                                        <p:tgtEl>
                                          <p:spTgt spid="3">
                                            <p:txEl>
                                              <p:pRg st="13" end="13"/>
                                            </p:txEl>
                                          </p:spTgt>
                                        </p:tgtEl>
                                      </p:cBhvr>
                                    </p:animEffect>
                                  </p:childTnLst>
                                </p:cTn>
                              </p:par>
                              <p:par>
                                <p:cTn id="31" presetID="9" presetClass="emph" presetSubtype="0" nodeType="withEffect">
                                  <p:stCondLst>
                                    <p:cond delay="0"/>
                                  </p:stCondLst>
                                  <p:childTnLst>
                                    <p:set>
                                      <p:cBhvr rctx="PPT">
                                        <p:cTn id="32" dur="indefinite"/>
                                        <p:tgtEl>
                                          <p:spTgt spid="3">
                                            <p:txEl>
                                              <p:pRg st="14" end="14"/>
                                            </p:txEl>
                                          </p:spTgt>
                                        </p:tgtEl>
                                        <p:attrNameLst>
                                          <p:attrName>style.opacity</p:attrName>
                                        </p:attrNameLst>
                                      </p:cBhvr>
                                      <p:to>
                                        <p:strVal val="0.5"/>
                                      </p:to>
                                    </p:set>
                                    <p:animEffect filter="image" prLst="opacity: 0.5">
                                      <p:cBhvr rctx="IE">
                                        <p:cTn id="33" dur="indefinite"/>
                                        <p:tgtEl>
                                          <p:spTgt spid="3">
                                            <p:txEl>
                                              <p:pRg st="14" end="14"/>
                                            </p:txEl>
                                          </p:spTgt>
                                        </p:tgtEl>
                                      </p:cBhvr>
                                    </p:animEffect>
                                  </p:childTnLst>
                                </p:cTn>
                              </p:par>
                              <p:par>
                                <p:cTn id="34" presetID="9" presetClass="emph" presetSubtype="0" nodeType="withEffect">
                                  <p:stCondLst>
                                    <p:cond delay="0"/>
                                  </p:stCondLst>
                                  <p:childTnLst>
                                    <p:set>
                                      <p:cBhvr rctx="PPT">
                                        <p:cTn id="35" dur="indefinite"/>
                                        <p:tgtEl>
                                          <p:spTgt spid="3">
                                            <p:txEl>
                                              <p:pRg st="15" end="15"/>
                                            </p:txEl>
                                          </p:spTgt>
                                        </p:tgtEl>
                                        <p:attrNameLst>
                                          <p:attrName>style.opacity</p:attrName>
                                        </p:attrNameLst>
                                      </p:cBhvr>
                                      <p:to>
                                        <p:strVal val="0.5"/>
                                      </p:to>
                                    </p:set>
                                    <p:animEffect filter="image" prLst="opacity: 0.5">
                                      <p:cBhvr rctx="IE">
                                        <p:cTn id="36" dur="indefinite"/>
                                        <p:tgtEl>
                                          <p:spTgt spid="3">
                                            <p:txEl>
                                              <p:pRg st="15" end="15"/>
                                            </p:txEl>
                                          </p:spTgt>
                                        </p:tgtEl>
                                      </p:cBhvr>
                                    </p:animEffect>
                                  </p:childTnLst>
                                </p:cTn>
                              </p:par>
                              <p:par>
                                <p:cTn id="37" presetID="9" presetClass="emph" presetSubtype="0" nodeType="withEffect">
                                  <p:stCondLst>
                                    <p:cond delay="0"/>
                                  </p:stCondLst>
                                  <p:childTnLst>
                                    <p:set>
                                      <p:cBhvr rctx="PPT">
                                        <p:cTn id="38" dur="indefinite"/>
                                        <p:tgtEl>
                                          <p:spTgt spid="3">
                                            <p:txEl>
                                              <p:pRg st="16" end="16"/>
                                            </p:txEl>
                                          </p:spTgt>
                                        </p:tgtEl>
                                        <p:attrNameLst>
                                          <p:attrName>style.opacity</p:attrName>
                                        </p:attrNameLst>
                                      </p:cBhvr>
                                      <p:to>
                                        <p:strVal val="0.5"/>
                                      </p:to>
                                    </p:set>
                                    <p:animEffect filter="image" prLst="opacity: 0.5">
                                      <p:cBhvr rctx="IE">
                                        <p:cTn id="39" dur="indefinite"/>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7" y="-101898"/>
            <a:ext cx="7993111" cy="1143000"/>
          </a:xfrm>
        </p:spPr>
        <p:txBody>
          <a:bodyPr>
            <a:normAutofit/>
          </a:bodyPr>
          <a:lstStyle/>
          <a:p>
            <a:pPr algn="ctr">
              <a:spcBef>
                <a:spcPts val="0"/>
              </a:spcBef>
            </a:pPr>
            <a:r>
              <a:rPr lang="en-US" sz="2800" dirty="0" smtClean="0">
                <a:latin typeface="Arial" pitchFamily="34" charset="0"/>
                <a:cs typeface="Arial" pitchFamily="34" charset="0"/>
              </a:rPr>
              <a:t>The Vietnamese American Catholics</a:t>
            </a:r>
            <a:endParaRPr lang="en-US" sz="2800"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693687" y="945932"/>
            <a:ext cx="8592207" cy="5912068"/>
          </a:xfrm>
        </p:spPr>
        <p:txBody>
          <a:bodyPr>
            <a:normAutofit lnSpcReduction="10000"/>
          </a:bodyPr>
          <a:lstStyle/>
          <a:p>
            <a:pPr>
              <a:buFont typeface="Wingdings" pitchFamily="2" charset="2"/>
              <a:buChar char="§"/>
            </a:pPr>
            <a:r>
              <a:rPr lang="en-US" sz="3100" dirty="0" smtClean="0">
                <a:latin typeface="Arial" pitchFamily="34" charset="0"/>
                <a:cs typeface="Arial" pitchFamily="34" charset="0"/>
              </a:rPr>
              <a:t>Immigrants versus refugees</a:t>
            </a:r>
          </a:p>
          <a:p>
            <a:pPr>
              <a:buFont typeface="Wingdings" pitchFamily="2" charset="2"/>
              <a:buChar char="§"/>
            </a:pPr>
            <a:r>
              <a:rPr lang="en-US" sz="3100" dirty="0" smtClean="0">
                <a:latin typeface="Arial" pitchFamily="34" charset="0"/>
                <a:cs typeface="Arial" pitchFamily="34" charset="0"/>
              </a:rPr>
              <a:t>2000 Census: +1 Million Vietnamese in USA</a:t>
            </a:r>
          </a:p>
          <a:p>
            <a:pPr lvl="1">
              <a:buFont typeface="Courier New" pitchFamily="49" charset="0"/>
              <a:buChar char="o"/>
            </a:pPr>
            <a:r>
              <a:rPr lang="en-US" sz="3100" dirty="0" smtClean="0">
                <a:latin typeface="Arial" pitchFamily="34" charset="0"/>
                <a:cs typeface="Arial" pitchFamily="34" charset="0"/>
              </a:rPr>
              <a:t>USA: 30% (300,000) are Catholic</a:t>
            </a:r>
          </a:p>
          <a:p>
            <a:pPr lvl="1">
              <a:buFont typeface="Courier New" pitchFamily="49" charset="0"/>
              <a:buChar char="o"/>
            </a:pPr>
            <a:r>
              <a:rPr lang="en-US" sz="3100" dirty="0" smtClean="0">
                <a:latin typeface="Arial" pitchFamily="34" charset="0"/>
                <a:cs typeface="Arial" pitchFamily="34" charset="0"/>
              </a:rPr>
              <a:t>Vietnam: 8% are Catholic</a:t>
            </a:r>
          </a:p>
          <a:p>
            <a:pPr>
              <a:buFont typeface="Wingdings" pitchFamily="2" charset="2"/>
              <a:buChar char="§"/>
            </a:pPr>
            <a:r>
              <a:rPr lang="en-US" sz="3100" dirty="0" smtClean="0">
                <a:latin typeface="Arial" pitchFamily="34" charset="0"/>
                <a:cs typeface="Arial" pitchFamily="34" charset="0"/>
              </a:rPr>
              <a:t>High rate of vocations:</a:t>
            </a:r>
          </a:p>
          <a:p>
            <a:pPr lvl="1">
              <a:buFont typeface="Courier New" pitchFamily="49" charset="0"/>
              <a:buChar char="o"/>
            </a:pPr>
            <a:r>
              <a:rPr lang="en-US" sz="2700" dirty="0" smtClean="0">
                <a:latin typeface="Arial" pitchFamily="34" charset="0"/>
                <a:cs typeface="Arial" pitchFamily="34" charset="0"/>
              </a:rPr>
              <a:t> +700 priests</a:t>
            </a:r>
          </a:p>
          <a:p>
            <a:pPr lvl="1">
              <a:buFont typeface="Courier New" pitchFamily="49" charset="0"/>
              <a:buChar char="o"/>
            </a:pPr>
            <a:r>
              <a:rPr lang="en-US" sz="2700" dirty="0" smtClean="0">
                <a:latin typeface="Arial" pitchFamily="34" charset="0"/>
                <a:cs typeface="Arial" pitchFamily="34" charset="0"/>
              </a:rPr>
              <a:t> 60 permanent deacons</a:t>
            </a:r>
          </a:p>
          <a:p>
            <a:pPr lvl="1">
              <a:buFont typeface="Courier New" pitchFamily="49" charset="0"/>
              <a:buChar char="o"/>
            </a:pPr>
            <a:r>
              <a:rPr lang="en-US" sz="2700" dirty="0" smtClean="0">
                <a:latin typeface="Arial" pitchFamily="34" charset="0"/>
                <a:cs typeface="Arial" pitchFamily="34" charset="0"/>
              </a:rPr>
              <a:t>1200 sisters</a:t>
            </a:r>
          </a:p>
          <a:p>
            <a:pPr>
              <a:buFont typeface="Wingdings" pitchFamily="2" charset="2"/>
              <a:buChar char="§"/>
            </a:pPr>
            <a:r>
              <a:rPr lang="en-US" sz="3100" dirty="0" smtClean="0">
                <a:latin typeface="Arial" pitchFamily="34" charset="0"/>
                <a:cs typeface="Arial" pitchFamily="34" charset="0"/>
              </a:rPr>
              <a:t>200 communities and 41 personal parishes </a:t>
            </a:r>
          </a:p>
          <a:p>
            <a:pPr>
              <a:spcBef>
                <a:spcPts val="1200"/>
              </a:spcBef>
              <a:buFont typeface="Wingdings" pitchFamily="2" charset="2"/>
              <a:buChar char="§"/>
            </a:pPr>
            <a:r>
              <a:rPr lang="en-US" sz="3100" dirty="0" smtClean="0">
                <a:latin typeface="Arial" pitchFamily="34" charset="0"/>
                <a:cs typeface="Arial" pitchFamily="34" charset="0"/>
              </a:rPr>
              <a:t>2010 Census: +1.7 Million Vietnamese in USA</a:t>
            </a:r>
          </a:p>
          <a:p>
            <a:pPr>
              <a:spcBef>
                <a:spcPts val="1200"/>
              </a:spcBef>
              <a:buFont typeface="Wingdings" pitchFamily="2" charset="2"/>
              <a:buChar char="§"/>
            </a:pPr>
            <a:r>
              <a:rPr lang="en-US" sz="3100" dirty="0" smtClean="0">
                <a:latin typeface="Arial" pitchFamily="34" charset="0"/>
                <a:cs typeface="Arial" pitchFamily="34" charset="0"/>
              </a:rPr>
              <a:t>Most are living in states with warm weather</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7" y="0"/>
            <a:ext cx="7485841" cy="1143000"/>
          </a:xfrm>
        </p:spPr>
        <p:txBody>
          <a:bodyPr>
            <a:normAutofit/>
          </a:bodyPr>
          <a:lstStyle/>
          <a:p>
            <a:r>
              <a:rPr lang="en-US" dirty="0" smtClean="0">
                <a:solidFill>
                  <a:srgbClr val="2E7EB4"/>
                </a:solidFill>
                <a:latin typeface="Arial" pitchFamily="34" charset="0"/>
                <a:cs typeface="Arial" pitchFamily="34" charset="0"/>
              </a:rPr>
              <a:t>Vietnamese Catholic Faith</a:t>
            </a:r>
          </a:p>
        </p:txBody>
      </p:sp>
      <p:sp>
        <p:nvSpPr>
          <p:cNvPr id="3" name="Content Placeholder 2"/>
          <p:cNvSpPr>
            <a:spLocks noGrp="1"/>
          </p:cNvSpPr>
          <p:nvPr>
            <p:ph idx="1"/>
          </p:nvPr>
        </p:nvSpPr>
        <p:spPr>
          <a:xfrm>
            <a:off x="836024" y="1208315"/>
            <a:ext cx="8686804" cy="5453742"/>
          </a:xfrm>
        </p:spPr>
        <p:txBody>
          <a:bodyPr>
            <a:noAutofit/>
          </a:bodyPr>
          <a:lstStyle/>
          <a:p>
            <a:pPr>
              <a:buFont typeface="Wingdings" pitchFamily="2" charset="2"/>
              <a:buChar char="§"/>
            </a:pPr>
            <a:r>
              <a:rPr lang="en-US" b="1" dirty="0" smtClean="0">
                <a:latin typeface="Arial" pitchFamily="34" charset="0"/>
                <a:cs typeface="Arial" pitchFamily="34" charset="0"/>
              </a:rPr>
              <a:t>Strong Faith in God</a:t>
            </a:r>
          </a:p>
          <a:p>
            <a:pPr>
              <a:buFont typeface="Wingdings" pitchFamily="2" charset="2"/>
              <a:buChar char="§"/>
            </a:pPr>
            <a:r>
              <a:rPr lang="en-US" dirty="0" smtClean="0">
                <a:latin typeface="Arial" pitchFamily="34" charset="0"/>
                <a:cs typeface="Arial" pitchFamily="34" charset="0"/>
              </a:rPr>
              <a:t>Traditional Faith Practices:</a:t>
            </a:r>
          </a:p>
          <a:p>
            <a:pPr lvl="1">
              <a:buFont typeface="Courier New" pitchFamily="49" charset="0"/>
              <a:buChar char="o"/>
            </a:pPr>
            <a:r>
              <a:rPr lang="en-US" sz="3200" dirty="0" smtClean="0">
                <a:latin typeface="Arial" pitchFamily="34" charset="0"/>
                <a:cs typeface="Arial" pitchFamily="34" charset="0"/>
              </a:rPr>
              <a:t>Daily Mass</a:t>
            </a:r>
          </a:p>
          <a:p>
            <a:pPr lvl="1">
              <a:buFont typeface="Courier New" pitchFamily="49" charset="0"/>
              <a:buChar char="o"/>
            </a:pPr>
            <a:r>
              <a:rPr lang="en-US" sz="3200" dirty="0" smtClean="0">
                <a:latin typeface="Arial" pitchFamily="34" charset="0"/>
                <a:cs typeface="Arial" pitchFamily="34" charset="0"/>
              </a:rPr>
              <a:t>Devotion to the Sacred Heart of Jesus, Blessed Mother, and St. Joseph</a:t>
            </a:r>
          </a:p>
          <a:p>
            <a:pPr lvl="1">
              <a:buFont typeface="Courier New" pitchFamily="49" charset="0"/>
              <a:buChar char="o"/>
            </a:pPr>
            <a:r>
              <a:rPr lang="en-US" sz="3200" dirty="0" smtClean="0">
                <a:latin typeface="Arial" pitchFamily="34" charset="0"/>
                <a:cs typeface="Arial" pitchFamily="34" charset="0"/>
              </a:rPr>
              <a:t>Pray the Rosary</a:t>
            </a:r>
          </a:p>
          <a:p>
            <a:pPr>
              <a:buFont typeface="Wingdings" pitchFamily="2" charset="2"/>
              <a:buChar char="§"/>
            </a:pPr>
            <a:r>
              <a:rPr lang="en-US" dirty="0" smtClean="0">
                <a:latin typeface="Arial" pitchFamily="34" charset="0"/>
                <a:cs typeface="Arial" pitchFamily="34" charset="0"/>
              </a:rPr>
              <a:t>Respect for Priests and Religious</a:t>
            </a:r>
          </a:p>
          <a:p>
            <a:pPr>
              <a:buFont typeface="Wingdings" pitchFamily="2" charset="2"/>
              <a:buChar char="§"/>
            </a:pPr>
            <a:r>
              <a:rPr lang="en-US" dirty="0" smtClean="0">
                <a:latin typeface="Arial" pitchFamily="34" charset="0"/>
                <a:cs typeface="Arial" pitchFamily="34" charset="0"/>
              </a:rPr>
              <a:t>Vocations are fostered in the family:</a:t>
            </a:r>
          </a:p>
          <a:p>
            <a:pPr lvl="1">
              <a:buFont typeface="Courier New" pitchFamily="49" charset="0"/>
              <a:buChar char="o"/>
            </a:pPr>
            <a:r>
              <a:rPr lang="en-US" sz="3200" dirty="0" smtClean="0">
                <a:latin typeface="Arial" pitchFamily="34" charset="0"/>
                <a:cs typeface="Arial" pitchFamily="34" charset="0"/>
              </a:rPr>
              <a:t>Hope to have children be Priest / Nun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3" y="-65315"/>
            <a:ext cx="8399417" cy="1143000"/>
          </a:xfrm>
        </p:spPr>
        <p:txBody>
          <a:bodyPr>
            <a:normAutofit/>
          </a:bodyPr>
          <a:lstStyle/>
          <a:p>
            <a:r>
              <a:rPr lang="en-US" sz="3200" dirty="0" smtClean="0">
                <a:solidFill>
                  <a:srgbClr val="2E7EB4"/>
                </a:solidFill>
                <a:latin typeface="Arial" pitchFamily="34" charset="0"/>
                <a:cs typeface="Arial" pitchFamily="34" charset="0"/>
              </a:rPr>
              <a:t>Special Vietnamese feasts/events</a:t>
            </a:r>
          </a:p>
        </p:txBody>
      </p:sp>
      <p:sp>
        <p:nvSpPr>
          <p:cNvPr id="3" name="Content Placeholder 2"/>
          <p:cNvSpPr>
            <a:spLocks noGrp="1"/>
          </p:cNvSpPr>
          <p:nvPr>
            <p:ph idx="1"/>
          </p:nvPr>
        </p:nvSpPr>
        <p:spPr>
          <a:xfrm>
            <a:off x="875210" y="1143000"/>
            <a:ext cx="8138160" cy="5545183"/>
          </a:xfrm>
        </p:spPr>
        <p:txBody>
          <a:bodyPr>
            <a:normAutofit/>
          </a:bodyPr>
          <a:lstStyle/>
          <a:p>
            <a:pPr>
              <a:buFont typeface="Wingdings" pitchFamily="2" charset="2"/>
              <a:buChar char="§"/>
            </a:pPr>
            <a:r>
              <a:rPr lang="en-US" sz="3000" b="1" dirty="0" smtClean="0">
                <a:latin typeface="Arial" pitchFamily="34" charset="0"/>
                <a:cs typeface="Arial" pitchFamily="34" charset="0"/>
              </a:rPr>
              <a:t>117 Vietnamese Martyrs </a:t>
            </a:r>
            <a:r>
              <a:rPr lang="en-US" sz="3000" dirty="0" smtClean="0">
                <a:latin typeface="Arial" pitchFamily="34" charset="0"/>
                <a:cs typeface="Arial" pitchFamily="34" charset="0"/>
              </a:rPr>
              <a:t>Canonized by Pope John Paul II in 1988. </a:t>
            </a:r>
            <a:br>
              <a:rPr lang="en-US" sz="3000" dirty="0" smtClean="0">
                <a:latin typeface="Arial" pitchFamily="34" charset="0"/>
                <a:cs typeface="Arial" pitchFamily="34" charset="0"/>
              </a:rPr>
            </a:br>
            <a:r>
              <a:rPr lang="en-US" sz="3000" dirty="0" smtClean="0">
                <a:latin typeface="Arial" pitchFamily="34" charset="0"/>
                <a:cs typeface="Arial" pitchFamily="34" charset="0"/>
              </a:rPr>
              <a:t>Feast day November 24.</a:t>
            </a:r>
          </a:p>
          <a:p>
            <a:pPr>
              <a:spcBef>
                <a:spcPts val="1800"/>
              </a:spcBef>
              <a:buFont typeface="Wingdings" pitchFamily="2" charset="2"/>
              <a:buChar char="§"/>
            </a:pPr>
            <a:r>
              <a:rPr lang="en-US" sz="3000" b="1" dirty="0" smtClean="0">
                <a:latin typeface="Arial" pitchFamily="34" charset="0"/>
                <a:cs typeface="Arial" pitchFamily="34" charset="0"/>
              </a:rPr>
              <a:t>Our Lady of Lavang</a:t>
            </a:r>
            <a:r>
              <a:rPr lang="en-US" sz="3000" dirty="0" smtClean="0">
                <a:latin typeface="Arial" pitchFamily="34" charset="0"/>
                <a:cs typeface="Arial" pitchFamily="34" charset="0"/>
              </a:rPr>
              <a:t>:</a:t>
            </a:r>
          </a:p>
          <a:p>
            <a:pPr lvl="1">
              <a:buFont typeface="Courier New" pitchFamily="49" charset="0"/>
              <a:buChar char="o"/>
            </a:pPr>
            <a:r>
              <a:rPr lang="en-US" sz="3000" dirty="0" smtClean="0">
                <a:latin typeface="Arial" pitchFamily="34" charset="0"/>
                <a:cs typeface="Arial" pitchFamily="34" charset="0"/>
              </a:rPr>
              <a:t>The first apparition of our Lady was noted in 1798 during the religious persecutions</a:t>
            </a:r>
          </a:p>
          <a:p>
            <a:pPr lvl="1">
              <a:buFont typeface="Courier New" pitchFamily="49" charset="0"/>
              <a:buChar char="o"/>
            </a:pPr>
            <a:r>
              <a:rPr lang="en-US" sz="3000" dirty="0" smtClean="0">
                <a:latin typeface="Arial" pitchFamily="34" charset="0"/>
                <a:cs typeface="Arial" pitchFamily="34" charset="0"/>
              </a:rPr>
              <a:t>Our Lady appeared as protective Mother, full of love for her suffering children</a:t>
            </a:r>
          </a:p>
          <a:p>
            <a:pPr>
              <a:spcBef>
                <a:spcPts val="1800"/>
              </a:spcBef>
              <a:buFont typeface="Wingdings" pitchFamily="2" charset="2"/>
              <a:buChar char="§"/>
            </a:pPr>
            <a:r>
              <a:rPr lang="en-US" sz="3000" b="1" dirty="0" smtClean="0">
                <a:latin typeface="Arial" pitchFamily="34" charset="0"/>
                <a:cs typeface="Arial" pitchFamily="34" charset="0"/>
              </a:rPr>
              <a:t>Marian Days</a:t>
            </a:r>
            <a:r>
              <a:rPr lang="en-US" sz="3000" dirty="0" smtClean="0">
                <a:latin typeface="Arial" pitchFamily="34" charset="0"/>
                <a:cs typeface="Arial" pitchFamily="34" charset="0"/>
              </a:rPr>
              <a:t>: Annual festival and pilgrimage for Vietnamese Catholics – Carthage, MO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30630"/>
            <a:ext cx="8255726" cy="1143000"/>
          </a:xfrm>
        </p:spPr>
        <p:txBody>
          <a:bodyPr>
            <a:normAutofit/>
          </a:bodyPr>
          <a:lstStyle/>
          <a:p>
            <a:pPr algn="ctr"/>
            <a:r>
              <a:rPr lang="en-US" sz="2800" dirty="0" smtClean="0">
                <a:latin typeface="Times New Roman" pitchFamily="18" charset="0"/>
                <a:cs typeface="Times New Roman" pitchFamily="18" charset="0"/>
              </a:rPr>
              <a:t>Vietnamese-american catholics in usa</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901341" y="967557"/>
            <a:ext cx="8255726" cy="6048103"/>
          </a:xfrm>
        </p:spPr>
        <p:txBody>
          <a:bodyPr>
            <a:normAutofit fontScale="47500" lnSpcReduction="20000"/>
          </a:bodyPr>
          <a:lstStyle/>
          <a:p>
            <a:pPr>
              <a:buNone/>
            </a:pPr>
            <a:r>
              <a:rPr lang="en-US" sz="5100" b="1" dirty="0" smtClean="0">
                <a:latin typeface="Arial" pitchFamily="34" charset="0"/>
                <a:cs typeface="Arial" pitchFamily="34" charset="0"/>
              </a:rPr>
              <a:t>A. The Vietnamese Exodus</a:t>
            </a:r>
            <a:endParaRPr lang="en-US" sz="5100" dirty="0" smtClean="0">
              <a:latin typeface="Arial" pitchFamily="34" charset="0"/>
              <a:cs typeface="Arial" pitchFamily="34" charset="0"/>
            </a:endParaRPr>
          </a:p>
          <a:p>
            <a:pPr lvl="1">
              <a:buFont typeface="Wingdings" pitchFamily="2" charset="2"/>
              <a:buChar char="§"/>
            </a:pPr>
            <a:r>
              <a:rPr lang="en-US" sz="4600" dirty="0" smtClean="0">
                <a:latin typeface="Arial" pitchFamily="34" charset="0"/>
                <a:cs typeface="Arial" pitchFamily="34" charset="0"/>
              </a:rPr>
              <a:t>History of Vietnam: 1954 and 1975</a:t>
            </a:r>
          </a:p>
          <a:p>
            <a:pPr lvl="1">
              <a:buFont typeface="Wingdings" pitchFamily="2" charset="2"/>
              <a:buChar char="§"/>
            </a:pPr>
            <a:r>
              <a:rPr lang="en-US" sz="4600" dirty="0" smtClean="0">
                <a:latin typeface="Arial" pitchFamily="34" charset="0"/>
                <a:cs typeface="Arial" pitchFamily="34" charset="0"/>
              </a:rPr>
              <a:t>Living under the Vietnamese Communist Regime</a:t>
            </a:r>
          </a:p>
          <a:p>
            <a:pPr lvl="1">
              <a:buFont typeface="Wingdings" pitchFamily="2" charset="2"/>
              <a:buChar char="§"/>
            </a:pPr>
            <a:r>
              <a:rPr lang="en-US" sz="4600" dirty="0" smtClean="0">
                <a:latin typeface="Arial" pitchFamily="34" charset="0"/>
                <a:cs typeface="Arial" pitchFamily="34" charset="0"/>
              </a:rPr>
              <a:t>Boat People </a:t>
            </a:r>
          </a:p>
          <a:p>
            <a:pPr>
              <a:buNone/>
            </a:pPr>
            <a:r>
              <a:rPr lang="en-US" dirty="0" smtClean="0">
                <a:latin typeface="Arial" pitchFamily="34" charset="0"/>
                <a:cs typeface="Arial" pitchFamily="34" charset="0"/>
              </a:rPr>
              <a:t> </a:t>
            </a:r>
          </a:p>
          <a:p>
            <a:pPr>
              <a:buNone/>
            </a:pPr>
            <a:r>
              <a:rPr lang="en-US" sz="5100" b="1" dirty="0" smtClean="0">
                <a:latin typeface="Arial" pitchFamily="34" charset="0"/>
                <a:cs typeface="Arial" pitchFamily="34" charset="0"/>
              </a:rPr>
              <a:t>B. The Vietnamese American Catholics </a:t>
            </a:r>
          </a:p>
          <a:p>
            <a:pPr lvl="1">
              <a:buFont typeface="Wingdings" pitchFamily="2" charset="2"/>
              <a:buChar char="§"/>
            </a:pPr>
            <a:r>
              <a:rPr lang="en-US" sz="4600" dirty="0" smtClean="0">
                <a:latin typeface="Arial" pitchFamily="34" charset="0"/>
                <a:cs typeface="Arial" pitchFamily="34" charset="0"/>
              </a:rPr>
              <a:t>Who Are Vietnamese Americans </a:t>
            </a:r>
          </a:p>
          <a:p>
            <a:pPr lvl="1">
              <a:buFont typeface="Wingdings" pitchFamily="2" charset="2"/>
              <a:buChar char="§"/>
            </a:pPr>
            <a:r>
              <a:rPr lang="en-US" sz="4600" dirty="0" smtClean="0">
                <a:latin typeface="Arial" pitchFamily="34" charset="0"/>
                <a:cs typeface="Arial" pitchFamily="34" charset="0"/>
              </a:rPr>
              <a:t>Vietnamese Catholic Faith </a:t>
            </a:r>
          </a:p>
          <a:p>
            <a:pPr lvl="1">
              <a:buFont typeface="Wingdings" pitchFamily="2" charset="2"/>
              <a:buChar char="§"/>
            </a:pPr>
            <a:r>
              <a:rPr lang="en-US" sz="4600" dirty="0" smtClean="0">
                <a:latin typeface="Arial" pitchFamily="34" charset="0"/>
                <a:cs typeface="Arial" pitchFamily="34" charset="0"/>
              </a:rPr>
              <a:t>Special Vietnamese Feasts / Events</a:t>
            </a:r>
          </a:p>
          <a:p>
            <a:pPr>
              <a:buNone/>
            </a:pPr>
            <a:r>
              <a:rPr lang="en-US" dirty="0" smtClean="0">
                <a:latin typeface="Arial" pitchFamily="34" charset="0"/>
                <a:cs typeface="Arial" pitchFamily="34" charset="0"/>
              </a:rPr>
              <a:t> </a:t>
            </a:r>
          </a:p>
          <a:p>
            <a:pPr>
              <a:buNone/>
            </a:pPr>
            <a:r>
              <a:rPr lang="en-US" sz="4800" b="1" spc="-50" dirty="0" smtClean="0">
                <a:latin typeface="Arial" pitchFamily="34" charset="0"/>
                <a:cs typeface="Arial" pitchFamily="34" charset="0"/>
              </a:rPr>
              <a:t>C. Vietnamese Catholic Community - Diocese of Metuchen</a:t>
            </a:r>
          </a:p>
          <a:p>
            <a:pPr lvl="1">
              <a:buFont typeface="Wingdings" pitchFamily="2" charset="2"/>
              <a:buChar char="§"/>
            </a:pPr>
            <a:r>
              <a:rPr lang="en-US" sz="4600" dirty="0" smtClean="0">
                <a:latin typeface="Arial" pitchFamily="34" charset="0"/>
                <a:cs typeface="Arial" pitchFamily="34" charset="0"/>
              </a:rPr>
              <a:t>The establishment of the Vietnamese Catholic Community</a:t>
            </a:r>
          </a:p>
          <a:p>
            <a:pPr lvl="1">
              <a:buFont typeface="Wingdings" pitchFamily="2" charset="2"/>
              <a:buChar char="§"/>
            </a:pPr>
            <a:r>
              <a:rPr lang="en-US" sz="4600" dirty="0" smtClean="0">
                <a:latin typeface="Arial" pitchFamily="34" charset="0"/>
                <a:cs typeface="Arial" pitchFamily="34" charset="0"/>
              </a:rPr>
              <a:t>Pastoral &amp; Cultural Activities </a:t>
            </a:r>
          </a:p>
          <a:p>
            <a:pPr lvl="1">
              <a:buFont typeface="Wingdings" pitchFamily="2" charset="2"/>
              <a:buChar char="§"/>
            </a:pPr>
            <a:r>
              <a:rPr lang="en-US" sz="4600" dirty="0" smtClean="0">
                <a:latin typeface="Arial" pitchFamily="34" charset="0"/>
                <a:cs typeface="Arial" pitchFamily="34" charset="0"/>
              </a:rPr>
              <a:t>Concerns &amp; Challenges </a:t>
            </a:r>
          </a:p>
          <a:p>
            <a:pPr lvl="1">
              <a:buFont typeface="Wingdings" pitchFamily="2" charset="2"/>
              <a:buChar char="§"/>
            </a:pPr>
            <a:r>
              <a:rPr lang="en-US" sz="4600" dirty="0" smtClean="0">
                <a:latin typeface="Arial" pitchFamily="34" charset="0"/>
                <a:cs typeface="Arial" pitchFamily="34" charset="0"/>
              </a:rPr>
              <a:t>Opportunities</a:t>
            </a:r>
          </a:p>
          <a:p>
            <a:pPr>
              <a:buNone/>
            </a:pPr>
            <a:r>
              <a:rPr lang="en-US" dirty="0" smtClean="0">
                <a:latin typeface="Arial" pitchFamily="34" charset="0"/>
                <a:cs typeface="Arial" pitchFamily="34" charset="0"/>
              </a:rPr>
              <a:t> </a:t>
            </a:r>
          </a:p>
          <a:p>
            <a:pPr>
              <a:buNone/>
            </a:pPr>
            <a:r>
              <a:rPr lang="en-US" sz="5100" b="1" dirty="0" smtClean="0">
                <a:latin typeface="Arial" pitchFamily="34" charset="0"/>
                <a:cs typeface="Arial" pitchFamily="34" charset="0"/>
              </a:rPr>
              <a:t>D. Personal Reflections</a:t>
            </a:r>
          </a:p>
          <a:p>
            <a:pPr>
              <a:buNone/>
            </a:pPr>
            <a:r>
              <a:rPr lang="en-US" dirty="0" smtClean="0"/>
              <a:t> </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70" y="0"/>
            <a:ext cx="8464730" cy="1143000"/>
          </a:xfrm>
        </p:spPr>
        <p:txBody>
          <a:bodyPr>
            <a:normAutofit/>
          </a:bodyPr>
          <a:lstStyle/>
          <a:p>
            <a:r>
              <a:rPr lang="en-US" sz="2800" dirty="0" smtClean="0">
                <a:latin typeface="Tahoma" pitchFamily="34" charset="0"/>
                <a:ea typeface="Tahoma" pitchFamily="34" charset="0"/>
                <a:cs typeface="Tahoma" pitchFamily="34" charset="0"/>
              </a:rPr>
              <a:t>117 vietnamese martyrs: </a:t>
            </a:r>
            <a:r>
              <a:rPr lang="en-US" sz="2800" dirty="0" smtClean="0">
                <a:latin typeface="Arial" pitchFamily="34" charset="0"/>
                <a:cs typeface="Arial" pitchFamily="34" charset="0"/>
              </a:rPr>
              <a:t>November 24</a:t>
            </a:r>
            <a:endParaRPr lang="en-US" sz="2800" dirty="0">
              <a:latin typeface="Tahoma" pitchFamily="34" charset="0"/>
              <a:ea typeface="Tahoma" pitchFamily="34" charset="0"/>
              <a:cs typeface="Tahoma" pitchFamily="34" charset="0"/>
            </a:endParaRPr>
          </a:p>
        </p:txBody>
      </p:sp>
      <p:pic>
        <p:nvPicPr>
          <p:cNvPr id="4" name="Content Placeholder 3" descr="image009.jpg"/>
          <p:cNvPicPr>
            <a:picLocks noGrp="1" noChangeAspect="1"/>
          </p:cNvPicPr>
          <p:nvPr>
            <p:ph idx="1"/>
          </p:nvPr>
        </p:nvPicPr>
        <p:blipFill>
          <a:blip r:embed="rId2" cstate="print"/>
          <a:stretch>
            <a:fillRect/>
          </a:stretch>
        </p:blipFill>
        <p:spPr>
          <a:xfrm>
            <a:off x="2047539" y="1089280"/>
            <a:ext cx="4770120" cy="5546651"/>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ur_Lady_LaVang.JPG"/>
          <p:cNvPicPr>
            <a:picLocks noGrp="1" noChangeAspect="1"/>
          </p:cNvPicPr>
          <p:nvPr>
            <p:ph idx="4294967295"/>
          </p:nvPr>
        </p:nvPicPr>
        <p:blipFill>
          <a:blip r:embed="rId2" cstate="print">
            <a:lum bright="20000"/>
          </a:blip>
          <a:stretch>
            <a:fillRect/>
          </a:stretch>
        </p:blipFill>
        <p:spPr>
          <a:xfrm>
            <a:off x="6146704" y="117563"/>
            <a:ext cx="2352924" cy="6639379"/>
          </a:xfrm>
          <a:prstGeom prst="rect">
            <a:avLst/>
          </a:prstGeom>
          <a:ln>
            <a:noFill/>
          </a:ln>
          <a:effectLst>
            <a:softEdge rad="112500"/>
          </a:effectLst>
        </p:spPr>
      </p:pic>
      <p:pic>
        <p:nvPicPr>
          <p:cNvPr id="9" name="Picture 8" descr="LadyLavang(1).jpg"/>
          <p:cNvPicPr>
            <a:picLocks noChangeAspect="1"/>
          </p:cNvPicPr>
          <p:nvPr/>
        </p:nvPicPr>
        <p:blipFill>
          <a:blip r:embed="rId3" cstate="print"/>
          <a:stretch>
            <a:fillRect/>
          </a:stretch>
        </p:blipFill>
        <p:spPr>
          <a:xfrm>
            <a:off x="493527" y="33781"/>
            <a:ext cx="5054334" cy="6727372"/>
          </a:xfrm>
          <a:prstGeom prst="rect">
            <a:avLst/>
          </a:prstGeom>
          <a:ln>
            <a:noFill/>
          </a:ln>
          <a:effectLst>
            <a:softEdge rad="112500"/>
          </a:effectLst>
        </p:spPr>
      </p:pic>
      <p:sp>
        <p:nvSpPr>
          <p:cNvPr id="4" name="TextBox 3"/>
          <p:cNvSpPr txBox="1"/>
          <p:nvPr/>
        </p:nvSpPr>
        <p:spPr>
          <a:xfrm>
            <a:off x="556591" y="5880540"/>
            <a:ext cx="4912440" cy="954107"/>
          </a:xfrm>
          <a:prstGeom prst="rect">
            <a:avLst/>
          </a:prstGeom>
          <a:solidFill>
            <a:srgbClr val="2E7EB4"/>
          </a:solidFill>
        </p:spPr>
        <p:txBody>
          <a:bodyPr wrap="square" rtlCol="0">
            <a:spAutoFit/>
          </a:bodyPr>
          <a:lstStyle/>
          <a:p>
            <a:pPr algn="ctr"/>
            <a:r>
              <a:rPr lang="en-US" sz="2800" b="1" dirty="0" smtClean="0">
                <a:solidFill>
                  <a:schemeClr val="bg1"/>
                </a:solidFill>
              </a:rPr>
              <a:t>Our Lady of LaVang </a:t>
            </a:r>
            <a:br>
              <a:rPr lang="en-US" sz="2800" b="1" dirty="0" smtClean="0">
                <a:solidFill>
                  <a:schemeClr val="bg1"/>
                </a:solidFill>
              </a:rPr>
            </a:br>
            <a:r>
              <a:rPr lang="en-US" sz="2800" b="1" dirty="0" smtClean="0">
                <a:solidFill>
                  <a:schemeClr val="bg1"/>
                </a:solidFill>
              </a:rPr>
              <a:t>appeared to the persecuted</a:t>
            </a:r>
            <a:endParaRPr lang="en-US" sz="28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0"/>
            <a:ext cx="7485841" cy="1143000"/>
          </a:xfrm>
        </p:spPr>
        <p:txBody>
          <a:bodyPr>
            <a:normAutofit/>
          </a:bodyPr>
          <a:lstStyle/>
          <a:p>
            <a:pPr algn="ctr"/>
            <a:r>
              <a:rPr lang="en-US" dirty="0" smtClean="0">
                <a:latin typeface="Tahoma" pitchFamily="34" charset="0"/>
                <a:ea typeface="Tahoma" pitchFamily="34" charset="0"/>
                <a:cs typeface="Tahoma" pitchFamily="34" charset="0"/>
              </a:rPr>
              <a:t>Marian Days in 8/2010</a:t>
            </a:r>
            <a:endParaRPr lang="en-US" dirty="0">
              <a:latin typeface="Tahoma" pitchFamily="34" charset="0"/>
              <a:ea typeface="Tahoma" pitchFamily="34" charset="0"/>
              <a:cs typeface="Tahoma" pitchFamily="34" charset="0"/>
            </a:endParaRPr>
          </a:p>
        </p:txBody>
      </p:sp>
      <p:pic>
        <p:nvPicPr>
          <p:cNvPr id="4" name="Content Placeholder 3" descr="DSC_9438_thumb[2]-1.jpg"/>
          <p:cNvPicPr>
            <a:picLocks noGrp="1" noChangeAspect="1"/>
          </p:cNvPicPr>
          <p:nvPr>
            <p:ph idx="1"/>
          </p:nvPr>
        </p:nvPicPr>
        <p:blipFill>
          <a:blip r:embed="rId2" cstate="print"/>
          <a:stretch>
            <a:fillRect/>
          </a:stretch>
        </p:blipFill>
        <p:spPr>
          <a:xfrm>
            <a:off x="965825" y="1143000"/>
            <a:ext cx="7922949" cy="5299456"/>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30630"/>
            <a:ext cx="8255726" cy="1143000"/>
          </a:xfrm>
        </p:spPr>
        <p:txBody>
          <a:bodyPr>
            <a:normAutofit/>
          </a:bodyPr>
          <a:lstStyle/>
          <a:p>
            <a:pPr algn="ctr"/>
            <a:r>
              <a:rPr lang="en-US" sz="2800" spc="-50" dirty="0" smtClean="0">
                <a:latin typeface="Arial" pitchFamily="34" charset="0"/>
                <a:cs typeface="Arial" pitchFamily="34" charset="0"/>
              </a:rPr>
              <a:t>The Vietnamese Catholic Community</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901341" y="967557"/>
            <a:ext cx="8255726" cy="6048103"/>
          </a:xfrm>
        </p:spPr>
        <p:txBody>
          <a:bodyPr>
            <a:normAutofit fontScale="47500" lnSpcReduction="20000"/>
          </a:bodyPr>
          <a:lstStyle/>
          <a:p>
            <a:pPr>
              <a:buNone/>
            </a:pPr>
            <a:r>
              <a:rPr lang="en-US" sz="5100" b="1" dirty="0" smtClean="0">
                <a:latin typeface="Arial" pitchFamily="34" charset="0"/>
                <a:cs typeface="Arial" pitchFamily="34" charset="0"/>
              </a:rPr>
              <a:t>A. The Vietnamese Exodus</a:t>
            </a:r>
            <a:endParaRPr lang="en-US" sz="5100" dirty="0" smtClean="0">
              <a:latin typeface="Arial" pitchFamily="34" charset="0"/>
              <a:cs typeface="Arial" pitchFamily="34" charset="0"/>
            </a:endParaRPr>
          </a:p>
          <a:p>
            <a:pPr lvl="1">
              <a:buFont typeface="Wingdings" pitchFamily="2" charset="2"/>
              <a:buChar char="§"/>
            </a:pPr>
            <a:r>
              <a:rPr lang="en-US" sz="4600" dirty="0" smtClean="0">
                <a:latin typeface="Arial" pitchFamily="34" charset="0"/>
                <a:cs typeface="Arial" pitchFamily="34" charset="0"/>
              </a:rPr>
              <a:t>History of Vietnam: 1954 and 1975</a:t>
            </a:r>
          </a:p>
          <a:p>
            <a:pPr lvl="1">
              <a:buFont typeface="Wingdings" pitchFamily="2" charset="2"/>
              <a:buChar char="§"/>
            </a:pPr>
            <a:r>
              <a:rPr lang="en-US" sz="4600" dirty="0" smtClean="0">
                <a:latin typeface="Arial" pitchFamily="34" charset="0"/>
                <a:cs typeface="Arial" pitchFamily="34" charset="0"/>
              </a:rPr>
              <a:t>Living under the Vietnamese Communist Regime</a:t>
            </a:r>
          </a:p>
          <a:p>
            <a:pPr lvl="1">
              <a:buFont typeface="Wingdings" pitchFamily="2" charset="2"/>
              <a:buChar char="§"/>
            </a:pPr>
            <a:r>
              <a:rPr lang="en-US" sz="4600" dirty="0" smtClean="0">
                <a:latin typeface="Arial" pitchFamily="34" charset="0"/>
                <a:cs typeface="Arial" pitchFamily="34" charset="0"/>
              </a:rPr>
              <a:t>Boat People </a:t>
            </a:r>
          </a:p>
          <a:p>
            <a:pPr>
              <a:buNone/>
            </a:pPr>
            <a:r>
              <a:rPr lang="en-US" dirty="0" smtClean="0">
                <a:latin typeface="Arial" pitchFamily="34" charset="0"/>
                <a:cs typeface="Arial" pitchFamily="34" charset="0"/>
              </a:rPr>
              <a:t> </a:t>
            </a:r>
          </a:p>
          <a:p>
            <a:pPr>
              <a:buNone/>
            </a:pPr>
            <a:r>
              <a:rPr lang="en-US" sz="5100" b="1" dirty="0" smtClean="0">
                <a:latin typeface="Arial" pitchFamily="34" charset="0"/>
                <a:cs typeface="Arial" pitchFamily="34" charset="0"/>
              </a:rPr>
              <a:t>B. The Vietnamese American Catholics </a:t>
            </a:r>
          </a:p>
          <a:p>
            <a:pPr lvl="1">
              <a:buFont typeface="Wingdings" pitchFamily="2" charset="2"/>
              <a:buChar char="§"/>
            </a:pPr>
            <a:r>
              <a:rPr lang="en-US" sz="4600" dirty="0" smtClean="0">
                <a:latin typeface="Arial" pitchFamily="34" charset="0"/>
                <a:cs typeface="Arial" pitchFamily="34" charset="0"/>
              </a:rPr>
              <a:t>Who Are Vietnamese Americans </a:t>
            </a:r>
          </a:p>
          <a:p>
            <a:pPr lvl="1">
              <a:buFont typeface="Wingdings" pitchFamily="2" charset="2"/>
              <a:buChar char="§"/>
            </a:pPr>
            <a:r>
              <a:rPr lang="en-US" sz="4600" dirty="0" smtClean="0">
                <a:latin typeface="Arial" pitchFamily="34" charset="0"/>
                <a:cs typeface="Arial" pitchFamily="34" charset="0"/>
              </a:rPr>
              <a:t>Vietnamese Catholic Faith </a:t>
            </a:r>
          </a:p>
          <a:p>
            <a:pPr lvl="1">
              <a:buFont typeface="Wingdings" pitchFamily="2" charset="2"/>
              <a:buChar char="§"/>
            </a:pPr>
            <a:r>
              <a:rPr lang="en-US" sz="4600" dirty="0" smtClean="0">
                <a:latin typeface="Arial" pitchFamily="34" charset="0"/>
                <a:cs typeface="Arial" pitchFamily="34" charset="0"/>
              </a:rPr>
              <a:t>Special Vietnamese Feasts / Events</a:t>
            </a:r>
          </a:p>
          <a:p>
            <a:pPr>
              <a:buNone/>
            </a:pPr>
            <a:r>
              <a:rPr lang="en-US" dirty="0" smtClean="0">
                <a:solidFill>
                  <a:schemeClr val="bg1">
                    <a:lumMod val="75000"/>
                  </a:schemeClr>
                </a:solidFill>
                <a:latin typeface="Arial" pitchFamily="34" charset="0"/>
                <a:cs typeface="Arial" pitchFamily="34" charset="0"/>
              </a:rPr>
              <a:t> </a:t>
            </a:r>
          </a:p>
          <a:p>
            <a:pPr>
              <a:buNone/>
            </a:pPr>
            <a:r>
              <a:rPr lang="en-US" sz="4800" b="1" spc="-50" dirty="0" smtClean="0">
                <a:latin typeface="Arial" pitchFamily="34" charset="0"/>
                <a:cs typeface="Arial" pitchFamily="34" charset="0"/>
              </a:rPr>
              <a:t>C. Vietnamese Catholic Community - Diocese of Metuchen</a:t>
            </a:r>
          </a:p>
          <a:p>
            <a:pPr lvl="1">
              <a:buFont typeface="Wingdings" pitchFamily="2" charset="2"/>
              <a:buChar char="§"/>
            </a:pPr>
            <a:r>
              <a:rPr lang="en-US" sz="4600" dirty="0" smtClean="0">
                <a:latin typeface="Arial" pitchFamily="34" charset="0"/>
                <a:cs typeface="Arial" pitchFamily="34" charset="0"/>
              </a:rPr>
              <a:t>The establishment of the Vietnamese Catholic Community</a:t>
            </a:r>
          </a:p>
          <a:p>
            <a:pPr lvl="1">
              <a:buFont typeface="Wingdings" pitchFamily="2" charset="2"/>
              <a:buChar char="§"/>
            </a:pPr>
            <a:r>
              <a:rPr lang="en-US" sz="4600" dirty="0" smtClean="0">
                <a:latin typeface="Arial" pitchFamily="34" charset="0"/>
                <a:cs typeface="Arial" pitchFamily="34" charset="0"/>
              </a:rPr>
              <a:t>Pastoral &amp; Cultural Activities </a:t>
            </a:r>
          </a:p>
          <a:p>
            <a:pPr lvl="1">
              <a:buFont typeface="Wingdings" pitchFamily="2" charset="2"/>
              <a:buChar char="§"/>
            </a:pPr>
            <a:r>
              <a:rPr lang="en-US" sz="4600" dirty="0" smtClean="0">
                <a:latin typeface="Arial" pitchFamily="34" charset="0"/>
                <a:cs typeface="Arial" pitchFamily="34" charset="0"/>
              </a:rPr>
              <a:t>Concerns &amp; Challenges </a:t>
            </a:r>
          </a:p>
          <a:p>
            <a:pPr lvl="1">
              <a:buFont typeface="Wingdings" pitchFamily="2" charset="2"/>
              <a:buChar char="§"/>
            </a:pPr>
            <a:r>
              <a:rPr lang="en-US" sz="4600" dirty="0" smtClean="0">
                <a:latin typeface="Arial" pitchFamily="34" charset="0"/>
                <a:cs typeface="Arial" pitchFamily="34" charset="0"/>
              </a:rPr>
              <a:t>Opportunities</a:t>
            </a:r>
          </a:p>
          <a:p>
            <a:pPr>
              <a:buNone/>
            </a:pPr>
            <a:r>
              <a:rPr lang="en-US" dirty="0" smtClean="0">
                <a:solidFill>
                  <a:schemeClr val="bg1">
                    <a:lumMod val="75000"/>
                  </a:schemeClr>
                </a:solidFill>
                <a:latin typeface="Arial" pitchFamily="34" charset="0"/>
                <a:cs typeface="Arial" pitchFamily="34" charset="0"/>
              </a:rPr>
              <a:t> </a:t>
            </a:r>
          </a:p>
          <a:p>
            <a:pPr>
              <a:buNone/>
            </a:pPr>
            <a:r>
              <a:rPr lang="en-US" sz="5100" b="1" dirty="0" smtClean="0">
                <a:latin typeface="Arial" pitchFamily="34" charset="0"/>
                <a:cs typeface="Arial" pitchFamily="34" charset="0"/>
              </a:rPr>
              <a:t>D. Personal Reflections</a:t>
            </a:r>
          </a:p>
          <a:p>
            <a:pPr>
              <a:buNone/>
            </a:pPr>
            <a:r>
              <a:rPr lang="en-US" dirty="0" smtClean="0"/>
              <a:t> </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3">
                                            <p:txEl>
                                              <p:pRg st="5" end="5"/>
                                            </p:txEl>
                                          </p:spTgt>
                                        </p:tgtEl>
                                      </p:cBhvr>
                                    </p:animEffect>
                                    <p:set>
                                      <p:cBhvr>
                                        <p:cTn id="21" dur="1" fill="hold">
                                          <p:stCondLst>
                                            <p:cond delay="499"/>
                                          </p:stCondLst>
                                        </p:cTn>
                                        <p:tgtEl>
                                          <p:spTgt spid="3">
                                            <p:txEl>
                                              <p:pRg st="5" end="5"/>
                                            </p:txEl>
                                          </p:spTgt>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3">
                                            <p:txEl>
                                              <p:pRg st="6" end="6"/>
                                            </p:txEl>
                                          </p:spTgt>
                                        </p:tgtEl>
                                      </p:cBhvr>
                                    </p:animEffect>
                                    <p:set>
                                      <p:cBhvr>
                                        <p:cTn id="24" dur="1" fill="hold">
                                          <p:stCondLst>
                                            <p:cond delay="499"/>
                                          </p:stCondLst>
                                        </p:cTn>
                                        <p:tgtEl>
                                          <p:spTgt spid="3">
                                            <p:txEl>
                                              <p:pRg st="6" end="6"/>
                                            </p:txEl>
                                          </p:spTgt>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3">
                                            <p:txEl>
                                              <p:pRg st="7" end="7"/>
                                            </p:txEl>
                                          </p:spTgt>
                                        </p:tgtEl>
                                      </p:cBhvr>
                                    </p:animEffect>
                                    <p:set>
                                      <p:cBhvr>
                                        <p:cTn id="27" dur="1" fill="hold">
                                          <p:stCondLst>
                                            <p:cond delay="499"/>
                                          </p:stCondLst>
                                        </p:cTn>
                                        <p:tgtEl>
                                          <p:spTgt spid="3">
                                            <p:txEl>
                                              <p:pRg st="7" end="7"/>
                                            </p:txEl>
                                          </p:spTgt>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3">
                                            <p:txEl>
                                              <p:pRg st="8" end="8"/>
                                            </p:txEl>
                                          </p:spTgt>
                                        </p:tgtEl>
                                      </p:cBhvr>
                                    </p:animEffect>
                                    <p:set>
                                      <p:cBhvr>
                                        <p:cTn id="30"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3">
                                            <p:txEl>
                                              <p:pRg st="16" end="16"/>
                                            </p:txEl>
                                          </p:spTgt>
                                        </p:tgtEl>
                                        <p:attrNameLst>
                                          <p:attrName>style.opacity</p:attrName>
                                        </p:attrNameLst>
                                      </p:cBhvr>
                                      <p:to>
                                        <p:strVal val="0.5"/>
                                      </p:to>
                                    </p:set>
                                    <p:animEffect filter="image" prLst="opacity: 0.5">
                                      <p:cBhvr rctx="IE">
                                        <p:cTn id="35" dur="indefinite"/>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75" y="175575"/>
            <a:ext cx="7798524" cy="1731597"/>
          </a:xfrm>
        </p:spPr>
        <p:txBody>
          <a:bodyPr>
            <a:noAutofit/>
          </a:bodyPr>
          <a:lstStyle/>
          <a:p>
            <a:pPr algn="ctr"/>
            <a:r>
              <a:rPr lang="en-US" sz="2800" dirty="0" smtClean="0">
                <a:solidFill>
                  <a:srgbClr val="2E7EB4"/>
                </a:solidFill>
                <a:latin typeface="Arial" pitchFamily="34" charset="0"/>
                <a:cs typeface="Arial" pitchFamily="34" charset="0"/>
              </a:rPr>
              <a:t>Establishment of the </a:t>
            </a:r>
            <a:br>
              <a:rPr lang="en-US" sz="2800" dirty="0" smtClean="0">
                <a:solidFill>
                  <a:srgbClr val="2E7EB4"/>
                </a:solidFill>
                <a:latin typeface="Arial" pitchFamily="34" charset="0"/>
                <a:cs typeface="Arial" pitchFamily="34" charset="0"/>
              </a:rPr>
            </a:br>
            <a:r>
              <a:rPr lang="en-US" sz="2800" dirty="0" smtClean="0">
                <a:solidFill>
                  <a:srgbClr val="2E7EB4"/>
                </a:solidFill>
                <a:latin typeface="Arial" pitchFamily="34" charset="0"/>
                <a:cs typeface="Arial" pitchFamily="34" charset="0"/>
              </a:rPr>
              <a:t>Vietnamese Catholic Community </a:t>
            </a:r>
            <a:br>
              <a:rPr lang="en-US" sz="2800" dirty="0" smtClean="0">
                <a:solidFill>
                  <a:srgbClr val="2E7EB4"/>
                </a:solidFill>
                <a:latin typeface="Arial" pitchFamily="34" charset="0"/>
                <a:cs typeface="Arial" pitchFamily="34" charset="0"/>
              </a:rPr>
            </a:br>
            <a:r>
              <a:rPr lang="en-US" sz="2800" dirty="0" smtClean="0">
                <a:solidFill>
                  <a:srgbClr val="2E7EB4"/>
                </a:solidFill>
                <a:latin typeface="Arial" pitchFamily="34" charset="0"/>
                <a:cs typeface="Arial" pitchFamily="34" charset="0"/>
              </a:rPr>
              <a:t>in Diocese of Metuchen</a:t>
            </a:r>
          </a:p>
        </p:txBody>
      </p:sp>
      <p:sp>
        <p:nvSpPr>
          <p:cNvPr id="3" name="Content Placeholder 2"/>
          <p:cNvSpPr>
            <a:spLocks noGrp="1"/>
          </p:cNvSpPr>
          <p:nvPr>
            <p:ph idx="1"/>
          </p:nvPr>
        </p:nvSpPr>
        <p:spPr>
          <a:xfrm>
            <a:off x="888274" y="1907171"/>
            <a:ext cx="8255726" cy="4754885"/>
          </a:xfrm>
        </p:spPr>
        <p:txBody>
          <a:bodyPr>
            <a:normAutofit/>
          </a:bodyPr>
          <a:lstStyle/>
          <a:p>
            <a:pPr>
              <a:buFont typeface="Wingdings" pitchFamily="2" charset="2"/>
              <a:buChar char="§"/>
            </a:pPr>
            <a:r>
              <a:rPr lang="en-US" sz="3100" dirty="0" smtClean="0">
                <a:latin typeface="Arial" pitchFamily="34" charset="0"/>
                <a:cs typeface="Arial" pitchFamily="34" charset="0"/>
              </a:rPr>
              <a:t>We brought Culture and Faith with us</a:t>
            </a:r>
          </a:p>
          <a:p>
            <a:pPr lvl="1">
              <a:buFont typeface="Courier New" pitchFamily="49" charset="0"/>
              <a:buChar char="o"/>
            </a:pPr>
            <a:r>
              <a:rPr lang="en-US" sz="3100" b="1" dirty="0" smtClean="0">
                <a:latin typeface="Arial" pitchFamily="34" charset="0"/>
                <a:cs typeface="Arial" pitchFamily="34" charset="0"/>
              </a:rPr>
              <a:t>Struggles</a:t>
            </a:r>
            <a:r>
              <a:rPr lang="en-US" sz="3100" dirty="0" smtClean="0">
                <a:latin typeface="Arial" pitchFamily="34" charset="0"/>
                <a:cs typeface="Arial" pitchFamily="34" charset="0"/>
              </a:rPr>
              <a:t>: Language, Culture, Jobs</a:t>
            </a:r>
          </a:p>
          <a:p>
            <a:pPr lvl="1">
              <a:buFont typeface="Courier New" pitchFamily="49" charset="0"/>
              <a:buChar char="o"/>
            </a:pPr>
            <a:r>
              <a:rPr lang="en-US" sz="3100" b="1" dirty="0" smtClean="0">
                <a:latin typeface="Arial" pitchFamily="34" charset="0"/>
                <a:cs typeface="Arial" pitchFamily="34" charset="0"/>
              </a:rPr>
              <a:t>Joy</a:t>
            </a:r>
            <a:r>
              <a:rPr lang="en-US" sz="3100" dirty="0" smtClean="0">
                <a:latin typeface="Arial" pitchFamily="34" charset="0"/>
                <a:cs typeface="Arial" pitchFamily="34" charset="0"/>
              </a:rPr>
              <a:t>: Religion is our center. Practice our traditional Faith in our language.</a:t>
            </a:r>
          </a:p>
          <a:p>
            <a:pPr>
              <a:buFont typeface="Wingdings" pitchFamily="2" charset="2"/>
              <a:buChar char="§"/>
            </a:pPr>
            <a:r>
              <a:rPr lang="en-US" sz="3100" dirty="0" smtClean="0">
                <a:latin typeface="Arial" pitchFamily="34" charset="0"/>
                <a:cs typeface="Arial" pitchFamily="34" charset="0"/>
              </a:rPr>
              <a:t>Formed a faith community to support spiritual, cultural, social, educational needs.</a:t>
            </a:r>
          </a:p>
          <a:p>
            <a:pPr>
              <a:buFont typeface="Wingdings" pitchFamily="2" charset="2"/>
              <a:buChar char="§"/>
            </a:pPr>
            <a:r>
              <a:rPr lang="en-US" sz="3100" dirty="0" smtClean="0">
                <a:latin typeface="Arial" pitchFamily="34" charset="0"/>
                <a:cs typeface="Arial" pitchFamily="34" charset="0"/>
              </a:rPr>
              <a:t>1987: Vietnamese Catholic Community (VNCC) was established</a:t>
            </a:r>
          </a:p>
          <a:p>
            <a:pPr>
              <a:buFont typeface="Wingdings" pitchFamily="2" charset="2"/>
              <a:buChar char="§"/>
            </a:pPr>
            <a:endParaRPr lang="en-US" sz="2600" dirty="0" smtClean="0">
              <a:latin typeface="Arial" pitchFamily="34" charset="0"/>
              <a:cs typeface="Arial" pitchFamily="34" charset="0"/>
            </a:endParaRP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52" y="0"/>
            <a:ext cx="8340436" cy="1143000"/>
          </a:xfrm>
        </p:spPr>
        <p:txBody>
          <a:bodyPr>
            <a:normAutofit/>
          </a:bodyPr>
          <a:lstStyle/>
          <a:p>
            <a:pPr algn="ctr"/>
            <a:r>
              <a:rPr lang="en-US" sz="28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  St. Francis cathedral: 1987-1989</a:t>
            </a:r>
            <a:endParaRPr lang="en-US" sz="2800" dirty="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endParaRPr>
          </a:p>
        </p:txBody>
      </p:sp>
      <p:pic>
        <p:nvPicPr>
          <p:cNvPr id="4" name="Content Placeholder 3" descr="St_Francis_Cathedral.jpg"/>
          <p:cNvPicPr>
            <a:picLocks noGrp="1" noChangeAspect="1"/>
          </p:cNvPicPr>
          <p:nvPr>
            <p:ph idx="1"/>
          </p:nvPr>
        </p:nvPicPr>
        <p:blipFill>
          <a:blip r:embed="rId2" cstate="print"/>
          <a:stretch>
            <a:fillRect/>
          </a:stretch>
        </p:blipFill>
        <p:spPr>
          <a:xfrm>
            <a:off x="1401171" y="1030894"/>
            <a:ext cx="6802307" cy="5447967"/>
          </a:xfr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41" y="0"/>
            <a:ext cx="8340436" cy="1143000"/>
          </a:xfrm>
        </p:spPr>
        <p:txBody>
          <a:bodyPr>
            <a:normAutofit/>
          </a:bodyPr>
          <a:lstStyle/>
          <a:p>
            <a:r>
              <a:rPr lang="en-US" sz="28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St. theresa mission church: 1989-1995</a:t>
            </a:r>
            <a:endParaRPr lang="en-US" sz="2800" dirty="0">
              <a:effectLst>
                <a:outerShdw blurRad="50800" dist="50800" dir="5400000" algn="ctr" rotWithShape="0">
                  <a:schemeClr val="bg1"/>
                </a:outerShdw>
                <a:reflection blurRad="12700" stA="50000" endPos="50000" dist="5000" dir="5400000" sy="-100000" rotWithShape="0"/>
              </a:effectLst>
            </a:endParaRPr>
          </a:p>
        </p:txBody>
      </p:sp>
      <p:pic>
        <p:nvPicPr>
          <p:cNvPr id="5" name="Content Placeholder 4" descr="St_Theresa_Church.jpg"/>
          <p:cNvPicPr>
            <a:picLocks noGrp="1" noChangeAspect="1"/>
          </p:cNvPicPr>
          <p:nvPr>
            <p:ph idx="1"/>
          </p:nvPr>
        </p:nvPicPr>
        <p:blipFill>
          <a:blip r:embed="rId2" cstate="print"/>
          <a:stretch>
            <a:fillRect/>
          </a:stretch>
        </p:blipFill>
        <p:spPr>
          <a:xfrm>
            <a:off x="986187" y="1143000"/>
            <a:ext cx="7592526" cy="4918166"/>
          </a:xfr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0"/>
            <a:ext cx="8340436" cy="1143000"/>
          </a:xfrm>
        </p:spPr>
        <p:txBody>
          <a:bodyPr>
            <a:normAutofit/>
          </a:bodyPr>
          <a:lstStyle/>
          <a:p>
            <a:pPr algn="ctr"/>
            <a:r>
              <a:rPr lang="en-US" sz="28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St james church: 1995-present</a:t>
            </a:r>
            <a:endParaRPr lang="en-US" sz="2800" dirty="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endParaRPr>
          </a:p>
        </p:txBody>
      </p:sp>
      <p:pic>
        <p:nvPicPr>
          <p:cNvPr id="5" name="Content Placeholder 4" descr="St_James.jpg"/>
          <p:cNvPicPr>
            <a:picLocks noGrp="1" noChangeAspect="1"/>
          </p:cNvPicPr>
          <p:nvPr>
            <p:ph idx="1"/>
          </p:nvPr>
        </p:nvPicPr>
        <p:blipFill>
          <a:blip r:embed="rId2" cstate="print"/>
          <a:stretch>
            <a:fillRect/>
          </a:stretch>
        </p:blipFill>
        <p:spPr>
          <a:xfrm>
            <a:off x="1151037" y="1143000"/>
            <a:ext cx="7546401" cy="5245826"/>
          </a:xfr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30" y="274638"/>
            <a:ext cx="8556170" cy="1143000"/>
          </a:xfrm>
        </p:spPr>
        <p:txBody>
          <a:bodyPr>
            <a:normAutofit/>
          </a:bodyPr>
          <a:lstStyle/>
          <a:p>
            <a:pPr algn="ctr"/>
            <a:r>
              <a:rPr lang="en-US" sz="3000" spc="-50" dirty="0" smtClean="0">
                <a:latin typeface="Arial" pitchFamily="34" charset="0"/>
                <a:cs typeface="Arial" pitchFamily="34" charset="0"/>
              </a:rPr>
              <a:t>The Vietnamese Catholic Community</a:t>
            </a:r>
            <a:endParaRPr lang="en-US" sz="3000" dirty="0"/>
          </a:p>
        </p:txBody>
      </p:sp>
      <p:sp>
        <p:nvSpPr>
          <p:cNvPr id="3" name="Content Placeholder 2"/>
          <p:cNvSpPr>
            <a:spLocks noGrp="1"/>
          </p:cNvSpPr>
          <p:nvPr>
            <p:ph idx="1"/>
          </p:nvPr>
        </p:nvSpPr>
        <p:spPr>
          <a:xfrm>
            <a:off x="1200958" y="1417638"/>
            <a:ext cx="7642595" cy="5056187"/>
          </a:xfrm>
        </p:spPr>
        <p:txBody>
          <a:bodyPr>
            <a:normAutofit/>
          </a:bodyPr>
          <a:lstStyle/>
          <a:p>
            <a:pPr>
              <a:buFont typeface="Wingdings" pitchFamily="2" charset="2"/>
              <a:buChar char="§"/>
            </a:pPr>
            <a:r>
              <a:rPr lang="en-US" dirty="0" smtClean="0">
                <a:latin typeface="Arial" pitchFamily="34" charset="0"/>
                <a:cs typeface="Arial" pitchFamily="34" charset="0"/>
              </a:rPr>
              <a:t>25th Anniversary: June 17, 2012</a:t>
            </a:r>
          </a:p>
          <a:p>
            <a:pPr>
              <a:spcBef>
                <a:spcPts val="1800"/>
              </a:spcBef>
              <a:buFont typeface="Wingdings" pitchFamily="2" charset="2"/>
              <a:buChar char="§"/>
            </a:pPr>
            <a:r>
              <a:rPr lang="en-US" b="1" dirty="0" smtClean="0">
                <a:solidFill>
                  <a:srgbClr val="006600"/>
                </a:solidFill>
                <a:latin typeface="Arial" pitchFamily="34" charset="0"/>
                <a:cs typeface="Arial" pitchFamily="34" charset="0"/>
              </a:rPr>
              <a:t>Thank You:</a:t>
            </a:r>
          </a:p>
          <a:p>
            <a:pPr lvl="1">
              <a:spcBef>
                <a:spcPts val="1200"/>
              </a:spcBef>
              <a:buFont typeface="Courier New" pitchFamily="49" charset="0"/>
              <a:buChar char="o"/>
            </a:pPr>
            <a:r>
              <a:rPr lang="en-US" sz="3200" b="1" dirty="0" smtClean="0">
                <a:solidFill>
                  <a:srgbClr val="006600"/>
                </a:solidFill>
                <a:latin typeface="Arial" pitchFamily="34" charset="0"/>
                <a:cs typeface="Arial" pitchFamily="34" charset="0"/>
              </a:rPr>
              <a:t>The Diocese of Metuchen </a:t>
            </a:r>
          </a:p>
          <a:p>
            <a:pPr lvl="1">
              <a:spcBef>
                <a:spcPts val="1200"/>
              </a:spcBef>
              <a:buFont typeface="Courier New" pitchFamily="49" charset="0"/>
              <a:buChar char="o"/>
            </a:pPr>
            <a:r>
              <a:rPr lang="en-US" sz="3200" b="1" dirty="0" smtClean="0">
                <a:solidFill>
                  <a:srgbClr val="006600"/>
                </a:solidFill>
                <a:latin typeface="Arial" pitchFamily="34" charset="0"/>
                <a:cs typeface="Arial" pitchFamily="34" charset="0"/>
              </a:rPr>
              <a:t>The Pastors &amp; all parishioners of</a:t>
            </a:r>
            <a:br>
              <a:rPr lang="en-US" sz="3200" b="1" dirty="0" smtClean="0">
                <a:solidFill>
                  <a:srgbClr val="006600"/>
                </a:solidFill>
                <a:latin typeface="Arial" pitchFamily="34" charset="0"/>
                <a:cs typeface="Arial" pitchFamily="34" charset="0"/>
              </a:rPr>
            </a:br>
            <a:r>
              <a:rPr lang="en-US" sz="3200" b="1" dirty="0" smtClean="0">
                <a:solidFill>
                  <a:srgbClr val="006600"/>
                </a:solidFill>
                <a:latin typeface="Arial" pitchFamily="34" charset="0"/>
                <a:cs typeface="Arial" pitchFamily="34" charset="0"/>
              </a:rPr>
              <a:t>- St. Francis of Assisi Cathedral</a:t>
            </a:r>
            <a:br>
              <a:rPr lang="en-US" sz="3200" b="1" dirty="0" smtClean="0">
                <a:solidFill>
                  <a:srgbClr val="006600"/>
                </a:solidFill>
                <a:latin typeface="Arial" pitchFamily="34" charset="0"/>
                <a:cs typeface="Arial" pitchFamily="34" charset="0"/>
              </a:rPr>
            </a:br>
            <a:r>
              <a:rPr lang="en-US" sz="3200" b="1" dirty="0" smtClean="0">
                <a:solidFill>
                  <a:srgbClr val="006600"/>
                </a:solidFill>
                <a:latin typeface="Arial" pitchFamily="34" charset="0"/>
                <a:cs typeface="Arial" pitchFamily="34" charset="0"/>
              </a:rPr>
              <a:t>- St. Theresa and </a:t>
            </a:r>
            <a:br>
              <a:rPr lang="en-US" sz="3200" b="1" dirty="0" smtClean="0">
                <a:solidFill>
                  <a:srgbClr val="006600"/>
                </a:solidFill>
                <a:latin typeface="Arial" pitchFamily="34" charset="0"/>
                <a:cs typeface="Arial" pitchFamily="34" charset="0"/>
              </a:rPr>
            </a:br>
            <a:r>
              <a:rPr lang="en-US" sz="3200" b="1" dirty="0" smtClean="0">
                <a:solidFill>
                  <a:srgbClr val="006600"/>
                </a:solidFill>
                <a:latin typeface="Arial" pitchFamily="34" charset="0"/>
                <a:cs typeface="Arial" pitchFamily="34" charset="0"/>
              </a:rPr>
              <a:t>- St. James Parish. </a:t>
            </a:r>
          </a:p>
          <a:p>
            <a:pPr>
              <a:buNone/>
            </a:pPr>
            <a:r>
              <a:rPr lang="en-US" sz="2400" dirty="0" smtClean="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24" y="274638"/>
            <a:ext cx="8371490" cy="1143000"/>
          </a:xfrm>
        </p:spPr>
        <p:txBody>
          <a:bodyPr>
            <a:normAutofit fontScale="90000"/>
          </a:bodyPr>
          <a:lstStyle/>
          <a:p>
            <a:r>
              <a:rPr lang="en-US" spc="-50" dirty="0" smtClean="0">
                <a:latin typeface="Arial" pitchFamily="34" charset="0"/>
                <a:cs typeface="Arial" pitchFamily="34" charset="0"/>
              </a:rPr>
              <a:t>The Vietnamese Catholic Community</a:t>
            </a:r>
            <a:endParaRPr lang="en-US" dirty="0" smtClean="0">
              <a:solidFill>
                <a:srgbClr val="2E7EB4"/>
              </a:solidFill>
              <a:latin typeface="Arial" pitchFamily="34" charset="0"/>
              <a:cs typeface="Arial" pitchFamily="34" charset="0"/>
            </a:endParaRPr>
          </a:p>
        </p:txBody>
      </p:sp>
      <p:sp>
        <p:nvSpPr>
          <p:cNvPr id="3" name="Content Placeholder 2"/>
          <p:cNvSpPr>
            <a:spLocks noGrp="1"/>
          </p:cNvSpPr>
          <p:nvPr>
            <p:ph idx="1"/>
          </p:nvPr>
        </p:nvSpPr>
        <p:spPr>
          <a:xfrm>
            <a:off x="1200958" y="1522142"/>
            <a:ext cx="7485840" cy="5038725"/>
          </a:xfrm>
        </p:spPr>
        <p:txBody>
          <a:bodyPr>
            <a:normAutofit/>
          </a:bodyPr>
          <a:lstStyle/>
          <a:p>
            <a:pPr>
              <a:buFont typeface="Wingdings" pitchFamily="2" charset="2"/>
              <a:buChar char="§"/>
            </a:pPr>
            <a:r>
              <a:rPr lang="en-US" sz="3000" dirty="0" smtClean="0">
                <a:latin typeface="Arial" pitchFamily="34" charset="0"/>
                <a:cs typeface="Arial" pitchFamily="34" charset="0"/>
              </a:rPr>
              <a:t>Church is a place of worship</a:t>
            </a:r>
          </a:p>
          <a:p>
            <a:pPr lvl="1">
              <a:buFont typeface="Courier New" pitchFamily="49" charset="0"/>
              <a:buChar char="o"/>
            </a:pPr>
            <a:r>
              <a:rPr lang="en-US" sz="3000" dirty="0" smtClean="0">
                <a:latin typeface="Arial" pitchFamily="34" charset="0"/>
                <a:cs typeface="Arial" pitchFamily="34" charset="0"/>
              </a:rPr>
              <a:t>Sunday Vietnamese Mass</a:t>
            </a:r>
          </a:p>
          <a:p>
            <a:pPr lvl="1">
              <a:buFont typeface="Courier New" pitchFamily="49" charset="0"/>
              <a:buChar char="o"/>
            </a:pPr>
            <a:r>
              <a:rPr lang="en-US" sz="3000" dirty="0" smtClean="0">
                <a:latin typeface="Arial" pitchFamily="34" charset="0"/>
                <a:cs typeface="Arial" pitchFamily="34" charset="0"/>
              </a:rPr>
              <a:t>Special celebrations</a:t>
            </a:r>
          </a:p>
          <a:p>
            <a:pPr>
              <a:buFont typeface="Wingdings" pitchFamily="2" charset="2"/>
              <a:buChar char="§"/>
            </a:pPr>
            <a:r>
              <a:rPr lang="en-US" sz="3000" dirty="0" smtClean="0">
                <a:latin typeface="Arial" pitchFamily="34" charset="0"/>
                <a:cs typeface="Arial" pitchFamily="34" charset="0"/>
              </a:rPr>
              <a:t>Church is “home away from home” </a:t>
            </a:r>
          </a:p>
          <a:p>
            <a:pPr lvl="1">
              <a:buFont typeface="Courier New" pitchFamily="49" charset="0"/>
              <a:buChar char="o"/>
            </a:pPr>
            <a:r>
              <a:rPr lang="en-US" sz="3000" dirty="0" smtClean="0">
                <a:latin typeface="Arial" pitchFamily="34" charset="0"/>
                <a:cs typeface="Arial" pitchFamily="34" charset="0"/>
              </a:rPr>
              <a:t>Center of all activities</a:t>
            </a:r>
          </a:p>
          <a:p>
            <a:pPr>
              <a:buFont typeface="Wingdings" pitchFamily="2" charset="2"/>
              <a:buChar char="§"/>
            </a:pPr>
            <a:r>
              <a:rPr lang="en-US" sz="3000" dirty="0" smtClean="0">
                <a:latin typeface="Arial" pitchFamily="34" charset="0"/>
                <a:cs typeface="Arial" pitchFamily="34" charset="0"/>
              </a:rPr>
              <a:t>Occasions to get together and to strengthen bonds among us</a:t>
            </a:r>
          </a:p>
          <a:p>
            <a:pPr>
              <a:buFont typeface="Wingdings" pitchFamily="2" charset="2"/>
              <a:buChar char="§"/>
            </a:pPr>
            <a:r>
              <a:rPr lang="en-US" sz="3000" dirty="0" smtClean="0">
                <a:latin typeface="Arial" pitchFamily="34" charset="0"/>
                <a:cs typeface="Arial" pitchFamily="34" charset="0"/>
              </a:rPr>
              <a:t>Need to have a Vietnamese Priest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30630"/>
            <a:ext cx="8255726" cy="1143000"/>
          </a:xfrm>
        </p:spPr>
        <p:txBody>
          <a:bodyPr>
            <a:normAutofit/>
          </a:bodyPr>
          <a:lstStyle/>
          <a:p>
            <a:pPr algn="ctr"/>
            <a:r>
              <a:rPr lang="en-US" sz="2800" dirty="0" smtClean="0">
                <a:latin typeface="Arial" pitchFamily="34" charset="0"/>
                <a:cs typeface="Arial" pitchFamily="34" charset="0"/>
              </a:rPr>
              <a:t>The Vietnamese Exodus</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901341" y="967557"/>
            <a:ext cx="8255726" cy="6048103"/>
          </a:xfrm>
        </p:spPr>
        <p:txBody>
          <a:bodyPr>
            <a:normAutofit fontScale="47500" lnSpcReduction="20000"/>
          </a:bodyPr>
          <a:lstStyle/>
          <a:p>
            <a:pPr>
              <a:buNone/>
            </a:pPr>
            <a:r>
              <a:rPr lang="en-US" sz="5100" b="1" dirty="0" smtClean="0">
                <a:latin typeface="Arial" pitchFamily="34" charset="0"/>
                <a:cs typeface="Arial" pitchFamily="34" charset="0"/>
              </a:rPr>
              <a:t>A. The Vietnamese Exodus</a:t>
            </a:r>
            <a:endParaRPr lang="en-US" sz="5100" dirty="0" smtClean="0">
              <a:latin typeface="Arial" pitchFamily="34" charset="0"/>
              <a:cs typeface="Arial" pitchFamily="34" charset="0"/>
            </a:endParaRPr>
          </a:p>
          <a:p>
            <a:pPr lvl="1">
              <a:buFont typeface="Wingdings" pitchFamily="2" charset="2"/>
              <a:buChar char="§"/>
            </a:pPr>
            <a:r>
              <a:rPr lang="en-US" sz="4600" dirty="0" smtClean="0">
                <a:latin typeface="Arial" pitchFamily="34" charset="0"/>
                <a:cs typeface="Arial" pitchFamily="34" charset="0"/>
              </a:rPr>
              <a:t>History of Vietnam: 1954 and 1975</a:t>
            </a:r>
          </a:p>
          <a:p>
            <a:pPr lvl="1">
              <a:buFont typeface="Wingdings" pitchFamily="2" charset="2"/>
              <a:buChar char="§"/>
            </a:pPr>
            <a:r>
              <a:rPr lang="en-US" sz="4600" dirty="0" smtClean="0">
                <a:latin typeface="Arial" pitchFamily="34" charset="0"/>
                <a:cs typeface="Arial" pitchFamily="34" charset="0"/>
              </a:rPr>
              <a:t>Living under the Vietnamese Communist Regime</a:t>
            </a:r>
          </a:p>
          <a:p>
            <a:pPr lvl="1">
              <a:buFont typeface="Wingdings" pitchFamily="2" charset="2"/>
              <a:buChar char="§"/>
            </a:pPr>
            <a:r>
              <a:rPr lang="en-US" sz="4600" dirty="0" smtClean="0">
                <a:latin typeface="Arial" pitchFamily="34" charset="0"/>
                <a:cs typeface="Arial" pitchFamily="34" charset="0"/>
              </a:rPr>
              <a:t>Boat People </a:t>
            </a:r>
          </a:p>
          <a:p>
            <a:pPr>
              <a:buNone/>
            </a:pPr>
            <a:r>
              <a:rPr lang="en-US" dirty="0" smtClean="0">
                <a:latin typeface="Arial" pitchFamily="34" charset="0"/>
                <a:cs typeface="Arial" pitchFamily="34" charset="0"/>
              </a:rPr>
              <a:t> </a:t>
            </a:r>
          </a:p>
          <a:p>
            <a:pPr>
              <a:buNone/>
            </a:pPr>
            <a:r>
              <a:rPr lang="en-US" sz="5100" b="1" dirty="0" smtClean="0">
                <a:solidFill>
                  <a:schemeClr val="bg1">
                    <a:lumMod val="75000"/>
                  </a:schemeClr>
                </a:solidFill>
                <a:latin typeface="Arial" pitchFamily="34" charset="0"/>
                <a:cs typeface="Arial" pitchFamily="34" charset="0"/>
              </a:rPr>
              <a:t>B. The Vietnamese American Catholics </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Who Are Vietnamese Americans </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Vietnamese Catholic Faith </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Special Vietnamese Feasts / Events</a:t>
            </a:r>
          </a:p>
          <a:p>
            <a:pPr>
              <a:buNone/>
            </a:pPr>
            <a:r>
              <a:rPr lang="en-US" dirty="0" smtClean="0">
                <a:solidFill>
                  <a:schemeClr val="bg1">
                    <a:lumMod val="75000"/>
                  </a:schemeClr>
                </a:solidFill>
                <a:latin typeface="Arial" pitchFamily="34" charset="0"/>
                <a:cs typeface="Arial" pitchFamily="34" charset="0"/>
              </a:rPr>
              <a:t> </a:t>
            </a:r>
          </a:p>
          <a:p>
            <a:pPr>
              <a:buNone/>
            </a:pPr>
            <a:r>
              <a:rPr lang="en-US" sz="4800" b="1" spc="-50" dirty="0" smtClean="0">
                <a:solidFill>
                  <a:schemeClr val="bg1">
                    <a:lumMod val="75000"/>
                  </a:schemeClr>
                </a:solidFill>
                <a:latin typeface="Arial" pitchFamily="34" charset="0"/>
                <a:cs typeface="Arial" pitchFamily="34" charset="0"/>
              </a:rPr>
              <a:t>C. Vietnamese Catholic Community - Diocese of Metuchen</a:t>
            </a:r>
          </a:p>
          <a:p>
            <a:pPr marL="342900" lvl="1" indent="-342900">
              <a:buClr>
                <a:schemeClr val="tx2">
                  <a:lumMod val="75000"/>
                </a:schemeClr>
              </a:buClr>
              <a:buSzPct val="75000"/>
              <a:buNone/>
            </a:pPr>
            <a:r>
              <a:rPr lang="en-US" sz="4600" dirty="0" smtClean="0">
                <a:solidFill>
                  <a:schemeClr val="bg1">
                    <a:lumMod val="75000"/>
                  </a:schemeClr>
                </a:solidFill>
                <a:latin typeface="Arial" pitchFamily="34" charset="0"/>
                <a:cs typeface="Arial" pitchFamily="34" charset="0"/>
              </a:rPr>
              <a:t>The establishment of the Vietnamese Catholic Community</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Pastoral &amp; Cultural Activities </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Concerns &amp; Challenges </a:t>
            </a:r>
          </a:p>
          <a:p>
            <a:pPr lvl="1">
              <a:buFont typeface="Wingdings" pitchFamily="2" charset="2"/>
              <a:buChar char="§"/>
            </a:pPr>
            <a:r>
              <a:rPr lang="en-US" sz="4600" dirty="0" smtClean="0">
                <a:solidFill>
                  <a:schemeClr val="bg1">
                    <a:lumMod val="75000"/>
                  </a:schemeClr>
                </a:solidFill>
                <a:latin typeface="Arial" pitchFamily="34" charset="0"/>
                <a:cs typeface="Arial" pitchFamily="34" charset="0"/>
              </a:rPr>
              <a:t>Opportunities</a:t>
            </a:r>
          </a:p>
          <a:p>
            <a:pPr>
              <a:buNone/>
            </a:pPr>
            <a:r>
              <a:rPr lang="en-US" dirty="0" smtClean="0">
                <a:solidFill>
                  <a:schemeClr val="bg1">
                    <a:lumMod val="75000"/>
                  </a:schemeClr>
                </a:solidFill>
                <a:latin typeface="Arial" pitchFamily="34" charset="0"/>
                <a:cs typeface="Arial" pitchFamily="34" charset="0"/>
              </a:rPr>
              <a:t> </a:t>
            </a:r>
          </a:p>
          <a:p>
            <a:pPr>
              <a:buNone/>
            </a:pPr>
            <a:r>
              <a:rPr lang="en-US" sz="5100" b="1" dirty="0" smtClean="0">
                <a:solidFill>
                  <a:schemeClr val="bg1">
                    <a:lumMod val="75000"/>
                  </a:schemeClr>
                </a:solidFill>
                <a:latin typeface="Arial" pitchFamily="34" charset="0"/>
                <a:cs typeface="Arial" pitchFamily="34" charset="0"/>
              </a:rPr>
              <a:t>D. Personal Reflections</a:t>
            </a:r>
          </a:p>
          <a:p>
            <a:pPr>
              <a:buNone/>
            </a:pPr>
            <a:r>
              <a:rPr lang="en-US" dirty="0" smtClean="0"/>
              <a:t> </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0"/>
            <a:ext cx="7485841" cy="1143000"/>
          </a:xfrm>
        </p:spPr>
        <p:txBody>
          <a:bodyPr>
            <a:normAutofit/>
          </a:bodyPr>
          <a:lstStyle/>
          <a:p>
            <a:pPr algn="ctr"/>
            <a:r>
              <a:rPr lang="en-US" dirty="0" smtClean="0">
                <a:latin typeface="Times New Roman" pitchFamily="18" charset="0"/>
                <a:cs typeface="Times New Roman" pitchFamily="18" charset="0"/>
              </a:rPr>
              <a:t>Head of community</a:t>
            </a:r>
            <a:endParaRPr lang="en-US" dirty="0"/>
          </a:p>
        </p:txBody>
      </p:sp>
      <p:pic>
        <p:nvPicPr>
          <p:cNvPr id="4" name="Content Placeholder 3" descr="vn6.jpg"/>
          <p:cNvPicPr>
            <a:picLocks noGrp="1" noChangeAspect="1"/>
          </p:cNvPicPr>
          <p:nvPr>
            <p:ph idx="1"/>
          </p:nvPr>
        </p:nvPicPr>
        <p:blipFill>
          <a:blip r:embed="rId2" cstate="print"/>
          <a:stretch>
            <a:fillRect/>
          </a:stretch>
        </p:blipFill>
        <p:spPr>
          <a:xfrm>
            <a:off x="1000918" y="1143000"/>
            <a:ext cx="7982836" cy="5106262"/>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69" y="0"/>
            <a:ext cx="8508500" cy="1143000"/>
          </a:xfrm>
        </p:spPr>
        <p:txBody>
          <a:bodyPr>
            <a:normAutofit/>
          </a:bodyPr>
          <a:lstStyle/>
          <a:p>
            <a:pPr algn="ctr"/>
            <a:r>
              <a:rPr lang="en-US" sz="3000" dirty="0" smtClean="0">
                <a:solidFill>
                  <a:srgbClr val="2E7EB4"/>
                </a:solidFill>
                <a:latin typeface="Arial" pitchFamily="34" charset="0"/>
                <a:cs typeface="Arial" pitchFamily="34" charset="0"/>
              </a:rPr>
              <a:t>The Vietnamese Catholic Community</a:t>
            </a:r>
            <a:endParaRPr lang="en-US" sz="3000" dirty="0">
              <a:solidFill>
                <a:srgbClr val="2E7EB4"/>
              </a:solidFill>
            </a:endParaRPr>
          </a:p>
        </p:txBody>
      </p:sp>
      <p:sp>
        <p:nvSpPr>
          <p:cNvPr id="3" name="Content Placeholder 2"/>
          <p:cNvSpPr>
            <a:spLocks noGrp="1"/>
          </p:cNvSpPr>
          <p:nvPr>
            <p:ph idx="1"/>
          </p:nvPr>
        </p:nvSpPr>
        <p:spPr>
          <a:xfrm>
            <a:off x="677611" y="1116874"/>
            <a:ext cx="8256558" cy="5453742"/>
          </a:xfrm>
        </p:spPr>
        <p:txBody>
          <a:bodyPr>
            <a:normAutofit/>
          </a:bodyPr>
          <a:lstStyle/>
          <a:p>
            <a:pPr>
              <a:buFont typeface="Wingdings" pitchFamily="2" charset="2"/>
              <a:buChar char="§"/>
            </a:pPr>
            <a:r>
              <a:rPr lang="en-US" dirty="0" smtClean="0">
                <a:latin typeface="Arial" pitchFamily="34" charset="0"/>
                <a:cs typeface="Arial" pitchFamily="34" charset="0"/>
              </a:rPr>
              <a:t>Ministries:</a:t>
            </a:r>
          </a:p>
          <a:p>
            <a:pPr lvl="1">
              <a:buFont typeface="Courier New" pitchFamily="49" charset="0"/>
              <a:buChar char="o"/>
            </a:pPr>
            <a:r>
              <a:rPr lang="en-US" sz="3100" b="1" dirty="0" smtClean="0">
                <a:latin typeface="Arial" pitchFamily="34" charset="0"/>
                <a:cs typeface="Arial" pitchFamily="34" charset="0"/>
              </a:rPr>
              <a:t>Liturgy</a:t>
            </a:r>
            <a:r>
              <a:rPr lang="en-US" sz="3100" dirty="0" smtClean="0">
                <a:latin typeface="Arial" pitchFamily="34" charset="0"/>
                <a:cs typeface="Arial" pitchFamily="34" charset="0"/>
              </a:rPr>
              <a:t>: Eucharistic Ministers, Altar Servers, Lectors, Music Ministry, Liturgy Committee, Sanctuary Prep. </a:t>
            </a:r>
          </a:p>
          <a:p>
            <a:pPr lvl="1">
              <a:buFont typeface="Courier New" pitchFamily="49" charset="0"/>
              <a:buChar char="o"/>
            </a:pPr>
            <a:r>
              <a:rPr lang="en-US" sz="3100" b="1" dirty="0" smtClean="0">
                <a:latin typeface="Arial" pitchFamily="34" charset="0"/>
                <a:cs typeface="Arial" pitchFamily="34" charset="0"/>
              </a:rPr>
              <a:t>Formation</a:t>
            </a:r>
            <a:r>
              <a:rPr lang="en-US" sz="3100" dirty="0" smtClean="0">
                <a:latin typeface="Arial" pitchFamily="34" charset="0"/>
                <a:cs typeface="Arial" pitchFamily="34" charset="0"/>
              </a:rPr>
              <a:t>: Baptism, Fist Communion, Confirmation, RCIA, Marriage Prep.</a:t>
            </a:r>
          </a:p>
          <a:p>
            <a:pPr lvl="1">
              <a:buFont typeface="Courier New" pitchFamily="49" charset="0"/>
              <a:buChar char="o"/>
            </a:pPr>
            <a:r>
              <a:rPr lang="en-US" sz="3100" b="1" dirty="0" smtClean="0">
                <a:latin typeface="Arial" pitchFamily="34" charset="0"/>
                <a:cs typeface="Arial" pitchFamily="34" charset="0"/>
              </a:rPr>
              <a:t>Youth Ministry</a:t>
            </a:r>
          </a:p>
          <a:p>
            <a:pPr lvl="1">
              <a:buFont typeface="Courier New" pitchFamily="49" charset="0"/>
              <a:buChar char="o"/>
            </a:pPr>
            <a:r>
              <a:rPr lang="en-US" sz="3100" dirty="0" smtClean="0">
                <a:latin typeface="Arial" pitchFamily="34" charset="0"/>
                <a:cs typeface="Arial" pitchFamily="34" charset="0"/>
              </a:rPr>
              <a:t> </a:t>
            </a:r>
            <a:r>
              <a:rPr lang="en-US" sz="3100" b="1" dirty="0" smtClean="0">
                <a:latin typeface="Arial" pitchFamily="34" charset="0"/>
                <a:cs typeface="Arial" pitchFamily="34" charset="0"/>
              </a:rPr>
              <a:t>Religious Organizations</a:t>
            </a:r>
            <a:r>
              <a:rPr lang="en-US" sz="3100" dirty="0" smtClean="0">
                <a:latin typeface="Arial" pitchFamily="34" charset="0"/>
                <a:cs typeface="Arial" pitchFamily="34" charset="0"/>
              </a:rPr>
              <a:t>: Catholic Mothers, Cursillo, Legio Mariae, CLC</a:t>
            </a:r>
          </a:p>
          <a:p>
            <a:pPr lvl="1">
              <a:buFont typeface="Courier New" pitchFamily="49" charset="0"/>
              <a:buChar char="o"/>
            </a:pPr>
            <a:r>
              <a:rPr lang="en-US" sz="3100" dirty="0" smtClean="0">
                <a:latin typeface="Arial" pitchFamily="34" charset="0"/>
                <a:cs typeface="Arial" pitchFamily="34" charset="0"/>
              </a:rPr>
              <a:t>Homebound and Hospital Visitation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48" y="0"/>
            <a:ext cx="8173295" cy="1143000"/>
          </a:xfrm>
        </p:spPr>
        <p:txBody>
          <a:bodyPr>
            <a:normAutofit/>
          </a:bodyPr>
          <a:lstStyle/>
          <a:p>
            <a:r>
              <a:rPr lang="en-US" sz="3000" dirty="0" smtClean="0">
                <a:solidFill>
                  <a:srgbClr val="2E7EB4"/>
                </a:solidFill>
                <a:latin typeface="Arial" pitchFamily="34" charset="0"/>
                <a:cs typeface="Arial" pitchFamily="34" charset="0"/>
              </a:rPr>
              <a:t>The Vietnamese Catholic Community </a:t>
            </a:r>
          </a:p>
        </p:txBody>
      </p:sp>
      <p:sp>
        <p:nvSpPr>
          <p:cNvPr id="3" name="Content Placeholder 2"/>
          <p:cNvSpPr>
            <a:spLocks noGrp="1"/>
          </p:cNvSpPr>
          <p:nvPr>
            <p:ph idx="1"/>
          </p:nvPr>
        </p:nvSpPr>
        <p:spPr>
          <a:xfrm>
            <a:off x="338800" y="1051559"/>
            <a:ext cx="8805200" cy="5714999"/>
          </a:xfrm>
        </p:spPr>
        <p:txBody>
          <a:bodyPr>
            <a:noAutofit/>
          </a:bodyPr>
          <a:lstStyle/>
          <a:p>
            <a:pPr>
              <a:buFont typeface="Wingdings" pitchFamily="2" charset="2"/>
              <a:buChar char="§"/>
            </a:pPr>
            <a:r>
              <a:rPr lang="en-US" dirty="0" smtClean="0">
                <a:latin typeface="Arial" pitchFamily="34" charset="0"/>
                <a:cs typeface="Arial" pitchFamily="34" charset="0"/>
              </a:rPr>
              <a:t>How VNCC keeps the Catholic Faith:</a:t>
            </a:r>
          </a:p>
          <a:p>
            <a:pPr lvl="1">
              <a:buFont typeface="Courier New" pitchFamily="49" charset="0"/>
              <a:buChar char="o"/>
            </a:pPr>
            <a:r>
              <a:rPr lang="en-US" sz="3100" dirty="0" smtClean="0">
                <a:latin typeface="Arial" pitchFamily="34" charset="0"/>
                <a:cs typeface="Arial" pitchFamily="34" charset="0"/>
              </a:rPr>
              <a:t>Promote family prayer: </a:t>
            </a:r>
            <a:br>
              <a:rPr lang="en-US" sz="3100" dirty="0" smtClean="0">
                <a:latin typeface="Arial" pitchFamily="34" charset="0"/>
                <a:cs typeface="Arial" pitchFamily="34" charset="0"/>
              </a:rPr>
            </a:br>
            <a:r>
              <a:rPr lang="en-US" sz="3100" dirty="0" smtClean="0">
                <a:latin typeface="Arial" pitchFamily="34" charset="0"/>
                <a:cs typeface="Arial" pitchFamily="34" charset="0"/>
              </a:rPr>
              <a:t>“</a:t>
            </a:r>
            <a:r>
              <a:rPr lang="en-US" sz="3100" i="1" dirty="0" smtClean="0">
                <a:latin typeface="Arial" pitchFamily="34" charset="0"/>
                <a:cs typeface="Arial" pitchFamily="34" charset="0"/>
              </a:rPr>
              <a:t>Pray together, stay together</a:t>
            </a:r>
            <a:r>
              <a:rPr lang="en-US" sz="3100" dirty="0" smtClean="0">
                <a:latin typeface="Arial" pitchFamily="34" charset="0"/>
                <a:cs typeface="Arial" pitchFamily="34" charset="0"/>
              </a:rPr>
              <a:t>”</a:t>
            </a:r>
          </a:p>
          <a:p>
            <a:pPr lvl="1">
              <a:buFont typeface="Courier New" pitchFamily="49" charset="0"/>
              <a:buChar char="o"/>
            </a:pPr>
            <a:r>
              <a:rPr lang="en-US" sz="3100" dirty="0" smtClean="0">
                <a:latin typeface="Arial" pitchFamily="34" charset="0"/>
                <a:cs typeface="Arial" pitchFamily="34" charset="0"/>
              </a:rPr>
              <a:t>Prayer service in honor of Our Blessed Mother each Saturday at a family’s home</a:t>
            </a:r>
          </a:p>
          <a:p>
            <a:pPr lvl="1">
              <a:buFont typeface="Courier New" pitchFamily="49" charset="0"/>
              <a:buChar char="o"/>
            </a:pPr>
            <a:r>
              <a:rPr lang="en-US" sz="3100" dirty="0" smtClean="0">
                <a:latin typeface="Arial" pitchFamily="34" charset="0"/>
                <a:cs typeface="Arial" pitchFamily="34" charset="0"/>
              </a:rPr>
              <a:t>Lent &amp; Advent Retreats: Friday – Sunday</a:t>
            </a:r>
          </a:p>
          <a:p>
            <a:pPr lvl="1">
              <a:buFont typeface="Courier New" pitchFamily="49" charset="0"/>
              <a:buChar char="o"/>
            </a:pPr>
            <a:r>
              <a:rPr lang="en-US" sz="3100" dirty="0" smtClean="0">
                <a:latin typeface="Arial" pitchFamily="34" charset="0"/>
                <a:cs typeface="Arial" pitchFamily="34" charset="0"/>
              </a:rPr>
              <a:t>Retreats for Youth &amp; Married Couples</a:t>
            </a:r>
          </a:p>
          <a:p>
            <a:pPr lvl="1">
              <a:buFont typeface="Courier New" pitchFamily="49" charset="0"/>
              <a:buChar char="o"/>
            </a:pPr>
            <a:r>
              <a:rPr lang="en-US" sz="3100" dirty="0" smtClean="0">
                <a:latin typeface="Arial" pitchFamily="34" charset="0"/>
                <a:cs typeface="Arial" pitchFamily="34" charset="0"/>
              </a:rPr>
              <a:t>Mass and Eucharistic Adoration on the first Friday of the month</a:t>
            </a:r>
          </a:p>
          <a:p>
            <a:pPr lvl="1">
              <a:buFont typeface="Courier New" pitchFamily="49" charset="0"/>
              <a:buChar char="o"/>
            </a:pPr>
            <a:r>
              <a:rPr lang="en-US" sz="3100" dirty="0" smtClean="0">
                <a:latin typeface="Arial" pitchFamily="34" charset="0"/>
                <a:cs typeface="Arial" pitchFamily="34" charset="0"/>
              </a:rPr>
              <a:t>Pastoral Council members: Silent Retreats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02474"/>
            <a:ext cx="8215185" cy="1143000"/>
          </a:xfrm>
        </p:spPr>
        <p:txBody>
          <a:bodyPr>
            <a:normAutofit/>
          </a:bodyPr>
          <a:lstStyle/>
          <a:p>
            <a:r>
              <a:rPr lang="en-US" sz="3000" dirty="0" smtClean="0">
                <a:solidFill>
                  <a:srgbClr val="2E7EB4"/>
                </a:solidFill>
                <a:latin typeface="Arial" pitchFamily="34" charset="0"/>
                <a:cs typeface="Arial" pitchFamily="34" charset="0"/>
              </a:rPr>
              <a:t>The Vietnamese Catholic Community</a:t>
            </a:r>
          </a:p>
        </p:txBody>
      </p:sp>
      <p:sp>
        <p:nvSpPr>
          <p:cNvPr id="3" name="Content Placeholder 2"/>
          <p:cNvSpPr>
            <a:spLocks noGrp="1"/>
          </p:cNvSpPr>
          <p:nvPr>
            <p:ph idx="1"/>
          </p:nvPr>
        </p:nvSpPr>
        <p:spPr>
          <a:xfrm>
            <a:off x="965827" y="1345474"/>
            <a:ext cx="7943042" cy="5512526"/>
          </a:xfrm>
        </p:spPr>
        <p:txBody>
          <a:bodyPr>
            <a:normAutofit/>
          </a:bodyPr>
          <a:lstStyle/>
          <a:p>
            <a:pPr>
              <a:buFont typeface="Wingdings" pitchFamily="2" charset="2"/>
              <a:buChar char="§"/>
            </a:pPr>
            <a:r>
              <a:rPr lang="en-US" dirty="0" smtClean="0">
                <a:latin typeface="Arial" pitchFamily="34" charset="0"/>
                <a:cs typeface="Arial" pitchFamily="34" charset="0"/>
              </a:rPr>
              <a:t>Pastoral Council</a:t>
            </a:r>
          </a:p>
          <a:p>
            <a:pPr>
              <a:buFont typeface="Wingdings" pitchFamily="2" charset="2"/>
              <a:buChar char="§"/>
            </a:pPr>
            <a:r>
              <a:rPr lang="en-US" b="1" dirty="0" smtClean="0">
                <a:latin typeface="Arial" pitchFamily="34" charset="0"/>
                <a:cs typeface="Arial" pitchFamily="34" charset="0"/>
              </a:rPr>
              <a:t>Social &amp; Cultural Activities</a:t>
            </a:r>
            <a:r>
              <a:rPr lang="en-US" dirty="0" smtClean="0">
                <a:latin typeface="Arial" pitchFamily="34" charset="0"/>
                <a:cs typeface="Arial" pitchFamily="34" charset="0"/>
              </a:rPr>
              <a:t>:</a:t>
            </a:r>
          </a:p>
          <a:p>
            <a:pPr lvl="1">
              <a:buFont typeface="Courier New" pitchFamily="49" charset="0"/>
              <a:buChar char="o"/>
            </a:pPr>
            <a:r>
              <a:rPr lang="en-US" sz="3200" dirty="0" smtClean="0">
                <a:latin typeface="Arial" pitchFamily="34" charset="0"/>
                <a:cs typeface="Arial" pitchFamily="34" charset="0"/>
              </a:rPr>
              <a:t>Community Website, Annual Magazine</a:t>
            </a:r>
          </a:p>
          <a:p>
            <a:pPr lvl="1">
              <a:buFont typeface="Courier New" pitchFamily="49" charset="0"/>
              <a:buChar char="o"/>
            </a:pPr>
            <a:r>
              <a:rPr lang="en-US" sz="3200" dirty="0" smtClean="0">
                <a:latin typeface="Arial" pitchFamily="34" charset="0"/>
                <a:cs typeface="Arial" pitchFamily="34" charset="0"/>
              </a:rPr>
              <a:t>Events Planning Committee</a:t>
            </a:r>
          </a:p>
          <a:p>
            <a:pPr lvl="1">
              <a:buFont typeface="Courier New" pitchFamily="49" charset="0"/>
              <a:buChar char="o"/>
            </a:pPr>
            <a:r>
              <a:rPr lang="en-US" sz="3200" dirty="0" smtClean="0">
                <a:latin typeface="Arial" pitchFamily="34" charset="0"/>
                <a:cs typeface="Arial" pitchFamily="34" charset="0"/>
              </a:rPr>
              <a:t>Food - Fun - Fair Committee</a:t>
            </a:r>
          </a:p>
          <a:p>
            <a:pPr lvl="1">
              <a:buFont typeface="Courier New" pitchFamily="49" charset="0"/>
              <a:buChar char="o"/>
            </a:pPr>
            <a:r>
              <a:rPr lang="en-US" sz="3200" dirty="0" smtClean="0">
                <a:latin typeface="Arial" pitchFamily="34" charset="0"/>
                <a:cs typeface="Arial" pitchFamily="34" charset="0"/>
              </a:rPr>
              <a:t>Vietnamese Language Classes</a:t>
            </a:r>
          </a:p>
          <a:p>
            <a:pPr lvl="1">
              <a:buFont typeface="Courier New" pitchFamily="49" charset="0"/>
              <a:buChar char="o"/>
            </a:pPr>
            <a:r>
              <a:rPr lang="en-US" sz="3200" dirty="0" smtClean="0">
                <a:latin typeface="Arial" pitchFamily="34" charset="0"/>
                <a:cs typeface="Arial" pitchFamily="34" charset="0"/>
              </a:rPr>
              <a:t>Annual Community Picnic</a:t>
            </a:r>
          </a:p>
          <a:p>
            <a:pPr lvl="1">
              <a:buFont typeface="Courier New" pitchFamily="49" charset="0"/>
              <a:buChar char="o"/>
            </a:pPr>
            <a:r>
              <a:rPr lang="en-US" sz="3200" dirty="0" smtClean="0">
                <a:latin typeface="Arial" pitchFamily="34" charset="0"/>
                <a:cs typeface="Arial" pitchFamily="34" charset="0"/>
              </a:rPr>
              <a:t>TET – Vietnamese New Year Mass &amp; Performance Show</a:t>
            </a:r>
          </a:p>
          <a:p>
            <a:pPr lvl="1">
              <a:buNone/>
            </a:pPr>
            <a:endParaRPr lang="en-US" sz="2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0"/>
            <a:ext cx="8340436" cy="1143000"/>
          </a:xfrm>
        </p:spPr>
        <p:txBody>
          <a:bodyPr>
            <a:normAutofit/>
          </a:bodyPr>
          <a:lstStyle/>
          <a:p>
            <a:pPr algn="ctr"/>
            <a:r>
              <a:rPr lang="en-US" sz="28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First communion 6/20/2010</a:t>
            </a:r>
            <a:endParaRPr lang="en-US" sz="2800" dirty="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endParaRPr>
          </a:p>
        </p:txBody>
      </p:sp>
      <p:pic>
        <p:nvPicPr>
          <p:cNvPr id="7" name="Content Placeholder 6" descr="RLLD_PAUL_B_GM.jpg"/>
          <p:cNvPicPr>
            <a:picLocks noGrp="1" noChangeAspect="1"/>
          </p:cNvPicPr>
          <p:nvPr>
            <p:ph idx="1"/>
          </p:nvPr>
        </p:nvPicPr>
        <p:blipFill>
          <a:blip r:embed="rId2" cstate="print"/>
          <a:stretch>
            <a:fillRect/>
          </a:stretch>
        </p:blipFill>
        <p:spPr>
          <a:xfrm>
            <a:off x="803564" y="1055172"/>
            <a:ext cx="7974676" cy="5214744"/>
          </a:xfr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78" y="372291"/>
            <a:ext cx="8067322" cy="1143000"/>
          </a:xfrm>
        </p:spPr>
        <p:txBody>
          <a:bodyPr>
            <a:normAutofit fontScale="90000"/>
          </a:bodyPr>
          <a:lstStyle/>
          <a:p>
            <a:pPr algn="ctr"/>
            <a:r>
              <a:rPr lang="en-US" dirty="0" smtClean="0">
                <a:latin typeface="Tahoma" pitchFamily="34" charset="0"/>
                <a:ea typeface="Tahoma" pitchFamily="34" charset="0"/>
                <a:cs typeface="Tahoma" pitchFamily="34" charset="0"/>
              </a:rPr>
              <a:t>Vietnamese language class 2009</a:t>
            </a:r>
            <a:endParaRPr lang="en-US" dirty="0">
              <a:latin typeface="Tahoma" pitchFamily="34" charset="0"/>
              <a:ea typeface="Tahoma" pitchFamily="34" charset="0"/>
              <a:cs typeface="Tahoma" pitchFamily="34" charset="0"/>
            </a:endParaRPr>
          </a:p>
        </p:txBody>
      </p:sp>
      <p:pic>
        <p:nvPicPr>
          <p:cNvPr id="6" name="Content Placeholder 5" descr="vngu.jpg"/>
          <p:cNvPicPr>
            <a:picLocks noGrp="1" noChangeAspect="1"/>
          </p:cNvPicPr>
          <p:nvPr>
            <p:ph idx="1"/>
          </p:nvPr>
        </p:nvPicPr>
        <p:blipFill>
          <a:blip r:embed="rId2" cstate="print">
            <a:lum bright="10000"/>
          </a:blip>
          <a:stretch>
            <a:fillRect/>
          </a:stretch>
        </p:blipFill>
        <p:spPr>
          <a:xfrm>
            <a:off x="619478" y="1743891"/>
            <a:ext cx="8237140" cy="4377781"/>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0"/>
            <a:ext cx="8340436" cy="1143000"/>
          </a:xfrm>
        </p:spPr>
        <p:txBody>
          <a:bodyPr>
            <a:normAutofit/>
          </a:bodyPr>
          <a:lstStyle/>
          <a:p>
            <a:pPr algn="ctr"/>
            <a:r>
              <a:rPr lang="en-US" sz="28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Adult choir: Christmas 2010</a:t>
            </a:r>
            <a:endParaRPr lang="en-US" sz="2800" dirty="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endParaRPr>
          </a:p>
        </p:txBody>
      </p:sp>
      <p:pic>
        <p:nvPicPr>
          <p:cNvPr id="2050" name="Picture 2" descr="C:\Users\Nguyen\Documents\Multi_Cultural_Presentation\cadoan.jpg"/>
          <p:cNvPicPr>
            <a:picLocks noGrp="1" noChangeAspect="1" noChangeArrowheads="1"/>
          </p:cNvPicPr>
          <p:nvPr>
            <p:ph idx="1"/>
          </p:nvPr>
        </p:nvPicPr>
        <p:blipFill>
          <a:blip r:embed="rId2" cstate="print"/>
          <a:srcRect/>
          <a:stretch>
            <a:fillRect/>
          </a:stretch>
        </p:blipFill>
        <p:spPr bwMode="auto">
          <a:xfrm>
            <a:off x="1001199" y="1143000"/>
            <a:ext cx="7842355" cy="5232815"/>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0"/>
            <a:ext cx="8340436" cy="1143000"/>
          </a:xfrm>
        </p:spPr>
        <p:txBody>
          <a:bodyPr>
            <a:normAutofit/>
          </a:bodyPr>
          <a:lstStyle/>
          <a:p>
            <a:pPr algn="ctr"/>
            <a:r>
              <a:rPr lang="en-US" sz="32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New year mass 01/2012</a:t>
            </a:r>
            <a:endParaRPr lang="en-US" sz="3200" dirty="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endParaRPr>
          </a:p>
        </p:txBody>
      </p:sp>
      <p:pic>
        <p:nvPicPr>
          <p:cNvPr id="3074" name="Picture 2" descr="C:\Users\Nguyen\Documents\Multi_Cultural_Presentation\LeTet.jpg"/>
          <p:cNvPicPr>
            <a:picLocks noGrp="1" noChangeAspect="1" noChangeArrowheads="1"/>
          </p:cNvPicPr>
          <p:nvPr>
            <p:ph idx="1"/>
          </p:nvPr>
        </p:nvPicPr>
        <p:blipFill>
          <a:blip r:embed="rId2" cstate="print"/>
          <a:srcRect/>
          <a:stretch>
            <a:fillRect/>
          </a:stretch>
        </p:blipFill>
        <p:spPr bwMode="auto">
          <a:xfrm>
            <a:off x="803564" y="1200253"/>
            <a:ext cx="7948550" cy="5197661"/>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46" y="196260"/>
            <a:ext cx="8152049" cy="1143000"/>
          </a:xfrm>
        </p:spPr>
        <p:txBody>
          <a:bodyPr>
            <a:normAutofit/>
          </a:bodyPr>
          <a:lstStyle/>
          <a:p>
            <a:r>
              <a:rPr lang="en-US" sz="3000" dirty="0" smtClean="0">
                <a:effectLst>
                  <a:outerShdw blurRad="50800" dist="50800" dir="5400000" algn="ctr" rotWithShape="0">
                    <a:schemeClr val="bg1"/>
                  </a:outerShdw>
                  <a:reflection blurRad="12700" stA="50000" endPos="50000" dist="5000" dir="5400000" sy="-100000" rotWithShape="0"/>
                </a:effectLst>
                <a:latin typeface="Tahoma" pitchFamily="34" charset="0"/>
                <a:ea typeface="Tahoma" pitchFamily="34" charset="0"/>
                <a:cs typeface="Tahoma" pitchFamily="34" charset="0"/>
              </a:rPr>
              <a:t>New year performance show 2012</a:t>
            </a:r>
            <a:endParaRPr lang="en-US" sz="3000" dirty="0"/>
          </a:p>
        </p:txBody>
      </p:sp>
      <p:pic>
        <p:nvPicPr>
          <p:cNvPr id="6" name="Content Placeholder 5" descr="vn333.jpg"/>
          <p:cNvPicPr>
            <a:picLocks noGrp="1" noChangeAspect="1"/>
          </p:cNvPicPr>
          <p:nvPr>
            <p:ph idx="1"/>
          </p:nvPr>
        </p:nvPicPr>
        <p:blipFill>
          <a:blip r:embed="rId2" cstate="print"/>
          <a:stretch>
            <a:fillRect/>
          </a:stretch>
        </p:blipFill>
        <p:spPr>
          <a:xfrm>
            <a:off x="685565" y="1127364"/>
            <a:ext cx="7769665" cy="5134736"/>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95" y="45718"/>
            <a:ext cx="8361587" cy="1143000"/>
          </a:xfrm>
        </p:spPr>
        <p:txBody>
          <a:bodyPr>
            <a:normAutofit/>
          </a:bodyPr>
          <a:lstStyle/>
          <a:p>
            <a:r>
              <a:rPr lang="en-US" sz="3000" dirty="0" smtClean="0">
                <a:solidFill>
                  <a:srgbClr val="2E7EB4"/>
                </a:solidFill>
                <a:latin typeface="Arial" pitchFamily="34" charset="0"/>
                <a:cs typeface="Arial" pitchFamily="34" charset="0"/>
              </a:rPr>
              <a:t>The Vietnamese Catholic Community</a:t>
            </a:r>
          </a:p>
        </p:txBody>
      </p:sp>
      <p:sp>
        <p:nvSpPr>
          <p:cNvPr id="3" name="Content Placeholder 2"/>
          <p:cNvSpPr>
            <a:spLocks noGrp="1"/>
          </p:cNvSpPr>
          <p:nvPr>
            <p:ph idx="1"/>
          </p:nvPr>
        </p:nvSpPr>
        <p:spPr>
          <a:xfrm>
            <a:off x="599533" y="1188718"/>
            <a:ext cx="8125097" cy="5369737"/>
          </a:xfrm>
        </p:spPr>
        <p:txBody>
          <a:bodyPr>
            <a:normAutofit/>
          </a:bodyPr>
          <a:lstStyle/>
          <a:p>
            <a:pPr>
              <a:buFont typeface="Wingdings" pitchFamily="2" charset="2"/>
              <a:buChar char="§"/>
            </a:pPr>
            <a:r>
              <a:rPr lang="en-US" sz="3100" b="1" dirty="0" smtClean="0">
                <a:latin typeface="Arial" pitchFamily="34" charset="0"/>
                <a:cs typeface="Arial" pitchFamily="34" charset="0"/>
              </a:rPr>
              <a:t>Concerns / Challenges:</a:t>
            </a:r>
          </a:p>
          <a:p>
            <a:pPr lvl="1">
              <a:buFont typeface="Courier New" pitchFamily="49" charset="0"/>
              <a:buChar char="o"/>
            </a:pPr>
            <a:r>
              <a:rPr lang="en-US" sz="3200" dirty="0" smtClean="0">
                <a:latin typeface="Arial" pitchFamily="34" charset="0"/>
                <a:cs typeface="Arial" pitchFamily="34" charset="0"/>
              </a:rPr>
              <a:t>Desire to have </a:t>
            </a:r>
            <a:r>
              <a:rPr lang="en-US" sz="3200" dirty="0" smtClean="0">
                <a:latin typeface="Arial" pitchFamily="34" charset="0"/>
                <a:cs typeface="Arial" pitchFamily="34" charset="0"/>
                <a:sym typeface="Wingdings" pitchFamily="2" charset="2"/>
              </a:rPr>
              <a:t>c</a:t>
            </a:r>
            <a:r>
              <a:rPr lang="en-US" sz="3200" dirty="0" smtClean="0">
                <a:latin typeface="Arial" pitchFamily="34" charset="0"/>
                <a:cs typeface="Arial" pitchFamily="34" charset="0"/>
              </a:rPr>
              <a:t>ontinuing Religious Education classes besides First Communion and Confirmation classes.</a:t>
            </a:r>
          </a:p>
          <a:p>
            <a:pPr lvl="1">
              <a:buFont typeface="Courier New" pitchFamily="49" charset="0"/>
              <a:buChar char="o"/>
            </a:pPr>
            <a:r>
              <a:rPr lang="en-US" sz="3200" dirty="0" smtClean="0">
                <a:latin typeface="Arial" pitchFamily="34" charset="0"/>
                <a:cs typeface="Arial" pitchFamily="34" charset="0"/>
              </a:rPr>
              <a:t>Wish to have Mass Schedule more convenient</a:t>
            </a:r>
          </a:p>
          <a:p>
            <a:pPr lvl="1">
              <a:buFont typeface="Courier New" pitchFamily="49" charset="0"/>
              <a:buChar char="o"/>
            </a:pPr>
            <a:r>
              <a:rPr lang="en-US" sz="3200" dirty="0" smtClean="0">
                <a:latin typeface="Arial" pitchFamily="34" charset="0"/>
                <a:cs typeface="Arial" pitchFamily="34" charset="0"/>
              </a:rPr>
              <a:t>Wish to have a Youth Mass in English</a:t>
            </a:r>
          </a:p>
          <a:p>
            <a:pPr lvl="1">
              <a:buFont typeface="Courier New" pitchFamily="49" charset="0"/>
              <a:buChar char="o"/>
            </a:pPr>
            <a:r>
              <a:rPr lang="en-US" sz="3200" dirty="0" smtClean="0">
                <a:latin typeface="Arial" pitchFamily="34" charset="0"/>
                <a:cs typeface="Arial" pitchFamily="34" charset="0"/>
              </a:rPr>
              <a:t>Need to help Youth &amp; Young Adults to  strengthen their Catholic spirituality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196260"/>
            <a:ext cx="7485841" cy="912717"/>
          </a:xfrm>
        </p:spPr>
        <p:txBody>
          <a:bodyPr>
            <a:normAutofit/>
          </a:bodyPr>
          <a:lstStyle/>
          <a:p>
            <a:r>
              <a:rPr lang="en-US" sz="3200" dirty="0" smtClean="0">
                <a:solidFill>
                  <a:srgbClr val="FF0000"/>
                </a:solidFill>
                <a:latin typeface="Tahoma" pitchFamily="34" charset="0"/>
                <a:ea typeface="Tahoma" pitchFamily="34" charset="0"/>
                <a:cs typeface="Tahoma" pitchFamily="34" charset="0"/>
              </a:rPr>
              <a:t>Vietnam in 1954</a:t>
            </a:r>
            <a:endParaRPr lang="en-US" sz="3200" dirty="0">
              <a:solidFill>
                <a:srgbClr val="FF0000"/>
              </a:solidFill>
              <a:latin typeface="Tahoma" pitchFamily="34" charset="0"/>
              <a:ea typeface="Tahoma" pitchFamily="34" charset="0"/>
              <a:cs typeface="Tahoma" pitchFamily="34" charset="0"/>
            </a:endParaRPr>
          </a:p>
        </p:txBody>
      </p:sp>
      <p:pic>
        <p:nvPicPr>
          <p:cNvPr id="7" name="Content Placeholder 6" descr="VN_1954.gif"/>
          <p:cNvPicPr>
            <a:picLocks noGrp="1" noChangeAspect="1"/>
          </p:cNvPicPr>
          <p:nvPr>
            <p:ph idx="1"/>
          </p:nvPr>
        </p:nvPicPr>
        <p:blipFill>
          <a:blip r:embed="rId3" cstate="print"/>
          <a:stretch>
            <a:fillRect/>
          </a:stretch>
        </p:blipFill>
        <p:spPr>
          <a:xfrm>
            <a:off x="1200958" y="1169072"/>
            <a:ext cx="2298192" cy="4938808"/>
          </a:xfrm>
        </p:spPr>
      </p:pic>
      <p:sp>
        <p:nvSpPr>
          <p:cNvPr id="9" name="TextBox 8"/>
          <p:cNvSpPr txBox="1"/>
          <p:nvPr/>
        </p:nvSpPr>
        <p:spPr>
          <a:xfrm>
            <a:off x="5566535" y="1389888"/>
            <a:ext cx="3377820" cy="1431161"/>
          </a:xfrm>
          <a:prstGeom prst="rect">
            <a:avLst/>
          </a:prstGeom>
          <a:noFill/>
        </p:spPr>
        <p:txBody>
          <a:bodyPr wrap="square" rtlCol="0">
            <a:spAutoFit/>
          </a:bodyPr>
          <a:lstStyle/>
          <a:p>
            <a:r>
              <a:rPr lang="en-US" sz="2900" b="1" dirty="0" smtClean="0">
                <a:solidFill>
                  <a:srgbClr val="FF0000"/>
                </a:solidFill>
              </a:rPr>
              <a:t>The North:</a:t>
            </a:r>
          </a:p>
          <a:p>
            <a:r>
              <a:rPr lang="en-US" sz="2900" b="1" dirty="0" smtClean="0">
                <a:solidFill>
                  <a:srgbClr val="FF0000"/>
                </a:solidFill>
              </a:rPr>
              <a:t>Democratic Republic of Vietnam</a:t>
            </a:r>
            <a:endParaRPr lang="en-US" sz="2900" b="1" dirty="0">
              <a:solidFill>
                <a:srgbClr val="FF0000"/>
              </a:solidFill>
            </a:endParaRPr>
          </a:p>
        </p:txBody>
      </p:sp>
      <p:sp>
        <p:nvSpPr>
          <p:cNvPr id="10" name="TextBox 9"/>
          <p:cNvSpPr txBox="1"/>
          <p:nvPr/>
        </p:nvSpPr>
        <p:spPr>
          <a:xfrm>
            <a:off x="5613780" y="4383900"/>
            <a:ext cx="3530220" cy="984885"/>
          </a:xfrm>
          <a:prstGeom prst="rect">
            <a:avLst/>
          </a:prstGeom>
          <a:noFill/>
        </p:spPr>
        <p:txBody>
          <a:bodyPr wrap="square" rtlCol="0">
            <a:spAutoFit/>
          </a:bodyPr>
          <a:lstStyle/>
          <a:p>
            <a:r>
              <a:rPr lang="en-US" sz="2900" b="1" dirty="0" smtClean="0">
                <a:solidFill>
                  <a:srgbClr val="000099"/>
                </a:solidFill>
              </a:rPr>
              <a:t>The South:</a:t>
            </a:r>
          </a:p>
          <a:p>
            <a:r>
              <a:rPr lang="en-US" sz="2900" b="1" dirty="0" smtClean="0">
                <a:solidFill>
                  <a:srgbClr val="000099"/>
                </a:solidFill>
              </a:rPr>
              <a:t>Republic of Vietnam</a:t>
            </a:r>
            <a:endParaRPr lang="en-US" sz="2900" b="1" dirty="0">
              <a:solidFill>
                <a:srgbClr val="000099"/>
              </a:solidFill>
            </a:endParaRPr>
          </a:p>
        </p:txBody>
      </p:sp>
      <p:pic>
        <p:nvPicPr>
          <p:cNvPr id="3074" name="Picture 2" descr="http://t0.gstatic.com/images?q=tbn:ANd9GcSYHAX17EvzKvGs3HS8ariuWRl4UvcZ5vWCmwSe4J6Podb-nWhJ"/>
          <p:cNvPicPr>
            <a:picLocks noChangeAspect="1" noChangeArrowheads="1"/>
          </p:cNvPicPr>
          <p:nvPr/>
        </p:nvPicPr>
        <p:blipFill>
          <a:blip r:embed="rId4" cstate="print"/>
          <a:srcRect/>
          <a:stretch>
            <a:fillRect/>
          </a:stretch>
        </p:blipFill>
        <p:spPr bwMode="auto">
          <a:xfrm>
            <a:off x="3699635" y="4244200"/>
            <a:ext cx="1795020" cy="1194505"/>
          </a:xfrm>
          <a:prstGeom prst="rect">
            <a:avLst/>
          </a:prstGeom>
          <a:noFill/>
        </p:spPr>
      </p:pic>
      <p:pic>
        <p:nvPicPr>
          <p:cNvPr id="3076" name="Picture 4" descr="http://t1.gstatic.com/images?q=tbn:ANd9GcSzOBkjUBrRbpPyQ7duLUIRKfEdTJa0hycVhpSOR06fCBWN5XpH"/>
          <p:cNvPicPr>
            <a:picLocks noChangeAspect="1" noChangeArrowheads="1"/>
          </p:cNvPicPr>
          <p:nvPr/>
        </p:nvPicPr>
        <p:blipFill>
          <a:blip r:embed="rId5" cstate="print"/>
          <a:srcRect r="50000"/>
          <a:stretch>
            <a:fillRect/>
          </a:stretch>
        </p:blipFill>
        <p:spPr bwMode="auto">
          <a:xfrm>
            <a:off x="3699635" y="1463349"/>
            <a:ext cx="1866900" cy="1219201"/>
          </a:xfrm>
          <a:prstGeom prst="rect">
            <a:avLst/>
          </a:prstGeom>
          <a:noFill/>
        </p:spPr>
      </p:pic>
      <p:cxnSp>
        <p:nvCxnSpPr>
          <p:cNvPr id="11" name="Straight Connector 10"/>
          <p:cNvCxnSpPr/>
          <p:nvPr/>
        </p:nvCxnSpPr>
        <p:spPr>
          <a:xfrm>
            <a:off x="739588" y="3173508"/>
            <a:ext cx="32676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94596"/>
            <a:ext cx="7485841" cy="1143000"/>
          </a:xfrm>
        </p:spPr>
        <p:txBody>
          <a:bodyPr>
            <a:normAutofit/>
          </a:bodyPr>
          <a:lstStyle/>
          <a:p>
            <a:pPr algn="ctr"/>
            <a:r>
              <a:rPr lang="en-US" dirty="0" smtClean="0">
                <a:solidFill>
                  <a:srgbClr val="2E7EB4"/>
                </a:solidFill>
                <a:latin typeface="Times New Roman" pitchFamily="18" charset="0"/>
                <a:cs typeface="Times New Roman" pitchFamily="18" charset="0"/>
              </a:rPr>
              <a:t>Opportunities</a:t>
            </a:r>
            <a:endParaRPr lang="en-US" dirty="0">
              <a:solidFill>
                <a:srgbClr val="2E7EB4"/>
              </a:solidFill>
              <a:latin typeface="Times New Roman" pitchFamily="18" charset="0"/>
              <a:cs typeface="Times New Roman" pitchFamily="18" charset="0"/>
            </a:endParaRPr>
          </a:p>
        </p:txBody>
      </p:sp>
      <p:sp>
        <p:nvSpPr>
          <p:cNvPr id="3" name="Content Placeholder 2"/>
          <p:cNvSpPr>
            <a:spLocks noGrp="1"/>
          </p:cNvSpPr>
          <p:nvPr>
            <p:ph idx="1"/>
          </p:nvPr>
        </p:nvSpPr>
        <p:spPr>
          <a:xfrm>
            <a:off x="677912" y="1370340"/>
            <a:ext cx="8292662" cy="5629554"/>
          </a:xfrm>
        </p:spPr>
        <p:txBody>
          <a:bodyPr>
            <a:normAutofit/>
          </a:bodyPr>
          <a:lstStyle/>
          <a:p>
            <a:pPr>
              <a:spcBef>
                <a:spcPts val="1800"/>
              </a:spcBef>
              <a:buFont typeface="Wingdings" pitchFamily="2" charset="2"/>
              <a:buChar char="§"/>
            </a:pPr>
            <a:r>
              <a:rPr lang="en-US" b="1" dirty="0" smtClean="0">
                <a:latin typeface="Arial" pitchFamily="34" charset="0"/>
                <a:cs typeface="Arial" pitchFamily="34" charset="0"/>
              </a:rPr>
              <a:t>Opportunities for Vietnamese Catholics:</a:t>
            </a:r>
            <a:endParaRPr lang="en-US" dirty="0" smtClean="0">
              <a:latin typeface="Arial" pitchFamily="34" charset="0"/>
              <a:cs typeface="Arial" pitchFamily="34" charset="0"/>
            </a:endParaRPr>
          </a:p>
          <a:p>
            <a:pPr lvl="1">
              <a:buFont typeface="Courier New" pitchFamily="49" charset="0"/>
              <a:buChar char="o"/>
            </a:pPr>
            <a:r>
              <a:rPr lang="en-US" sz="3200" dirty="0" smtClean="0">
                <a:latin typeface="Arial" pitchFamily="34" charset="0"/>
                <a:cs typeface="Arial" pitchFamily="34" charset="0"/>
              </a:rPr>
              <a:t>Freedom of Faith</a:t>
            </a:r>
          </a:p>
          <a:p>
            <a:pPr lvl="1">
              <a:buFont typeface="Courier New" pitchFamily="49" charset="0"/>
              <a:buChar char="o"/>
            </a:pPr>
            <a:r>
              <a:rPr lang="en-US" sz="3200" dirty="0" smtClean="0">
                <a:latin typeface="Arial" pitchFamily="34" charset="0"/>
                <a:cs typeface="Arial" pitchFamily="34" charset="0"/>
              </a:rPr>
              <a:t>Land of Opportunities</a:t>
            </a:r>
          </a:p>
          <a:p>
            <a:pPr lvl="1">
              <a:buFont typeface="Courier New" pitchFamily="49" charset="0"/>
              <a:buChar char="o"/>
            </a:pPr>
            <a:r>
              <a:rPr lang="en-US" sz="3200" dirty="0" smtClean="0">
                <a:latin typeface="Arial" pitchFamily="34" charset="0"/>
                <a:cs typeface="Arial" pitchFamily="34" charset="0"/>
              </a:rPr>
              <a:t>Opportunity to learn about and to get involved in issues of justice and peace and human life </a:t>
            </a:r>
          </a:p>
          <a:p>
            <a:pPr lvl="1">
              <a:buFont typeface="Courier New" pitchFamily="49" charset="0"/>
              <a:buChar char="o"/>
            </a:pPr>
            <a:r>
              <a:rPr lang="en-US" sz="3200" dirty="0" smtClean="0">
                <a:latin typeface="Arial" pitchFamily="34" charset="0"/>
                <a:cs typeface="Arial" pitchFamily="34" charset="0"/>
              </a:rPr>
              <a:t>Opportunity to be generous to the welfare of others, society, Church</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228" y="0"/>
            <a:ext cx="7693571" cy="1143000"/>
          </a:xfrm>
        </p:spPr>
        <p:txBody>
          <a:bodyPr/>
          <a:lstStyle/>
          <a:p>
            <a:pPr algn="ctr"/>
            <a:r>
              <a:rPr lang="en-US" dirty="0" smtClean="0">
                <a:solidFill>
                  <a:srgbClr val="2E7EB4"/>
                </a:solidFill>
                <a:latin typeface="Times New Roman" pitchFamily="18" charset="0"/>
                <a:cs typeface="Times New Roman" pitchFamily="18" charset="0"/>
              </a:rPr>
              <a:t>Opportunity in the diocese</a:t>
            </a:r>
            <a:endParaRPr lang="en-US" dirty="0">
              <a:solidFill>
                <a:srgbClr val="2E7EB4"/>
              </a:solidFill>
              <a:latin typeface="Times New Roman" pitchFamily="18" charset="0"/>
              <a:cs typeface="Times New Roman" pitchFamily="18" charset="0"/>
            </a:endParaRPr>
          </a:p>
        </p:txBody>
      </p:sp>
      <p:pic>
        <p:nvPicPr>
          <p:cNvPr id="6" name="Content Placeholder 5" descr="1httpdiometuchen.jpg"/>
          <p:cNvPicPr>
            <a:picLocks noGrp="1" noChangeAspect="1"/>
          </p:cNvPicPr>
          <p:nvPr>
            <p:ph idx="1"/>
          </p:nvPr>
        </p:nvPicPr>
        <p:blipFill>
          <a:blip r:embed="rId2" cstate="print"/>
          <a:srcRect b="3533"/>
          <a:stretch>
            <a:fillRect/>
          </a:stretch>
        </p:blipFill>
        <p:spPr>
          <a:xfrm>
            <a:off x="1200958" y="1287114"/>
            <a:ext cx="7286111" cy="469682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7" y="472044"/>
            <a:ext cx="7485841" cy="1143000"/>
          </a:xfrm>
        </p:spPr>
        <p:txBody>
          <a:bodyPr>
            <a:normAutofit/>
          </a:bodyPr>
          <a:lstStyle/>
          <a:p>
            <a:pPr algn="ctr"/>
            <a:r>
              <a:rPr lang="en-US" dirty="0" smtClean="0">
                <a:solidFill>
                  <a:srgbClr val="2E7EB4"/>
                </a:solidFill>
                <a:latin typeface="Times New Roman" pitchFamily="18" charset="0"/>
                <a:cs typeface="Times New Roman" pitchFamily="18" charset="0"/>
              </a:rPr>
              <a:t>Personal reflections</a:t>
            </a:r>
            <a:endParaRPr lang="en-US" dirty="0">
              <a:solidFill>
                <a:srgbClr val="2E7EB4"/>
              </a:solidFill>
              <a:latin typeface="Times New Roman" pitchFamily="18" charset="0"/>
              <a:cs typeface="Times New Roman" pitchFamily="18" charset="0"/>
            </a:endParaRPr>
          </a:p>
        </p:txBody>
      </p:sp>
      <p:sp>
        <p:nvSpPr>
          <p:cNvPr id="3" name="Content Placeholder 2"/>
          <p:cNvSpPr>
            <a:spLocks noGrp="1"/>
          </p:cNvSpPr>
          <p:nvPr>
            <p:ph idx="1"/>
          </p:nvPr>
        </p:nvSpPr>
        <p:spPr>
          <a:xfrm>
            <a:off x="1200957" y="1615044"/>
            <a:ext cx="7943043" cy="4955573"/>
          </a:xfrm>
        </p:spPr>
        <p:txBody>
          <a:bodyPr>
            <a:normAutofit/>
          </a:bodyPr>
          <a:lstStyle/>
          <a:p>
            <a:pPr lvl="1">
              <a:buNone/>
            </a:pPr>
            <a:endParaRPr lang="en-US" sz="2600" dirty="0" smtClean="0">
              <a:latin typeface="Times New Roman" pitchFamily="18" charset="0"/>
              <a:cs typeface="Times New Roman" pitchFamily="18" charset="0"/>
            </a:endParaRPr>
          </a:p>
          <a:p>
            <a:pPr>
              <a:buFont typeface="Wingdings" pitchFamily="2" charset="2"/>
              <a:buChar char="§"/>
            </a:pPr>
            <a:r>
              <a:rPr lang="en-US" sz="3400" dirty="0" smtClean="0">
                <a:latin typeface="Arial" pitchFamily="34" charset="0"/>
                <a:cs typeface="Arial" pitchFamily="34" charset="0"/>
              </a:rPr>
              <a:t>Looking back at the last 25 years:</a:t>
            </a:r>
          </a:p>
          <a:p>
            <a:pPr lvl="1">
              <a:buFont typeface="Courier New" pitchFamily="49" charset="0"/>
              <a:buChar char="o"/>
            </a:pPr>
            <a:r>
              <a:rPr lang="en-US" sz="3400" dirty="0" smtClean="0">
                <a:latin typeface="Arial" pitchFamily="34" charset="0"/>
                <a:cs typeface="Arial" pitchFamily="34" charset="0"/>
              </a:rPr>
              <a:t>“God has done great things for us” (Psalm 126)</a:t>
            </a:r>
          </a:p>
          <a:p>
            <a:pPr lvl="1">
              <a:buFont typeface="Courier New" pitchFamily="49" charset="0"/>
              <a:buChar char="o"/>
            </a:pPr>
            <a:r>
              <a:rPr lang="en-US" sz="3400" dirty="0" smtClean="0">
                <a:latin typeface="Arial" pitchFamily="34" charset="0"/>
                <a:cs typeface="Arial" pitchFamily="34" charset="0"/>
              </a:rPr>
              <a:t>Promised Land</a:t>
            </a:r>
          </a:p>
          <a:p>
            <a:pPr lvl="1">
              <a:buFont typeface="Courier New" pitchFamily="49" charset="0"/>
              <a:buChar char="o"/>
            </a:pPr>
            <a:r>
              <a:rPr lang="en-US" sz="3400" dirty="0" smtClean="0">
                <a:latin typeface="Arial" pitchFamily="34" charset="0"/>
                <a:cs typeface="Arial" pitchFamily="34" charset="0"/>
              </a:rPr>
              <a:t>Divine Providence</a:t>
            </a:r>
          </a:p>
          <a:p>
            <a:pPr lvl="1">
              <a:buFont typeface="Courier New" pitchFamily="49" charset="0"/>
              <a:buChar char="o"/>
            </a:pPr>
            <a:r>
              <a:rPr lang="en-US" sz="3400" dirty="0" smtClean="0">
                <a:latin typeface="Arial" pitchFamily="34" charset="0"/>
                <a:cs typeface="Arial" pitchFamily="34" charset="0"/>
              </a:rPr>
              <a:t>God has a plan for each of us.</a:t>
            </a:r>
          </a:p>
          <a:p>
            <a:pPr lvl="0"/>
            <a:endParaRPr lang="en-US" cap="small"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grpId="0" nodeType="clickEffect">
                                  <p:stCondLst>
                                    <p:cond delay="0"/>
                                  </p:stCondLst>
                                  <p:childTnLst>
                                    <p:anim to="1.5" calcmode="lin" valueType="num">
                                      <p:cBhvr override="childStyle">
                                        <p:cTn id="6" dur="10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663" y="1787236"/>
            <a:ext cx="8649268" cy="1470025"/>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Vietnamese Catholic Community</a:t>
            </a:r>
            <a:b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itle 1"/>
          <p:cNvSpPr txBox="1">
            <a:spLocks/>
          </p:cNvSpPr>
          <p:nvPr/>
        </p:nvSpPr>
        <p:spPr>
          <a:xfrm>
            <a:off x="87683" y="3287627"/>
            <a:ext cx="5943600" cy="1823486"/>
          </a:xfrm>
          <a:prstGeom prst="rect">
            <a:avLst/>
          </a:prstGeom>
        </p:spPr>
        <p:txBody>
          <a:bodyPr vert="horz" lIns="91440" tIns="45720" rIns="91440" bIns="45720" rtlCol="0" anchor="ctr">
            <a:normAutofit fontScale="250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The Diocese Of Metuchen</a:t>
            </a:r>
          </a:p>
          <a:p>
            <a:pPr marL="0" marR="0" lvl="0" indent="0" defTabSz="914400" rtl="0" eaLnBrk="1" fontAlgn="auto" latinLnBrk="0" hangingPunct="1">
              <a:lnSpc>
                <a:spcPct val="100000"/>
              </a:lnSpc>
              <a:spcBef>
                <a:spcPct val="0"/>
              </a:spcBef>
              <a:spcAft>
                <a:spcPts val="0"/>
              </a:spcAft>
              <a:buClrTx/>
              <a:buSzTx/>
              <a:buFontTx/>
              <a:buNone/>
              <a:tabLst/>
              <a:defRPr/>
            </a:pPr>
            <a:endParaRPr lang="en-US" sz="96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96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 </a:t>
            </a:r>
            <a:r>
              <a:rPr lang="en-US" sz="96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                                By: Le </a:t>
            </a:r>
            <a:r>
              <a:rPr lang="en-US" sz="960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Tuyet</a:t>
            </a:r>
            <a:endParaRPr lang="en-US" sz="96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96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                                         Pham Van </a:t>
            </a:r>
            <a:r>
              <a:rPr lang="en-US" sz="960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Hoat</a:t>
            </a:r>
            <a:endParaRPr lang="en-US" sz="96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1143000" marR="0" lvl="0" indent="-1143000" algn="ctr" defTabSz="914400" rtl="0" eaLnBrk="1" fontAlgn="auto" latinLnBrk="0" hangingPunct="1">
              <a:lnSpc>
                <a:spcPct val="100000"/>
              </a:lnSpc>
              <a:spcBef>
                <a:spcPct val="0"/>
              </a:spcBef>
              <a:spcAft>
                <a:spcPts val="0"/>
              </a:spcAft>
              <a:buClrTx/>
              <a:buSzTx/>
              <a:buFontTx/>
              <a:buChar char="-"/>
              <a:tabLst/>
              <a:defRPr/>
            </a:pPr>
            <a:endParaRPr lang="en-US" sz="12800" b="1"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1143000" marR="0" lvl="0" indent="-1143000" algn="ctr" defTabSz="914400" rtl="0" eaLnBrk="1" fontAlgn="auto" latinLnBrk="0" hangingPunct="1">
              <a:lnSpc>
                <a:spcPct val="100000"/>
              </a:lnSpc>
              <a:spcBef>
                <a:spcPct val="0"/>
              </a:spcBef>
              <a:spcAft>
                <a:spcPts val="0"/>
              </a:spcAft>
              <a:buClrTx/>
              <a:buSzTx/>
              <a:buFontTx/>
              <a:buChar char="-"/>
              <a:tabLst/>
              <a:defRPr/>
            </a:pPr>
            <a:endParaRPr lang="en-US" sz="12800" b="1"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1143000" marR="0" lvl="0" indent="-1143000" algn="ctr" defTabSz="914400" rtl="0" eaLnBrk="1" fontAlgn="auto" latinLnBrk="0" hangingPunct="1">
              <a:lnSpc>
                <a:spcPct val="100000"/>
              </a:lnSpc>
              <a:spcBef>
                <a:spcPct val="0"/>
              </a:spcBef>
              <a:spcAft>
                <a:spcPts val="0"/>
              </a:spcAft>
              <a:buClrTx/>
              <a:buSzTx/>
              <a:buFontTx/>
              <a:buChar char="-"/>
              <a:tabLst/>
              <a:defRPr/>
            </a:pPr>
            <a:endParaRPr lang="en-US" sz="12800" b="1"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endParaRPr kumimoji="0" lang="en-US" sz="4400" b="1" i="0" u="none" strike="noStrike" kern="1200" cap="all" spc="0" normalizeH="0" baseline="0" noProof="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p:txBody>
      </p:sp>
      <p:sp>
        <p:nvSpPr>
          <p:cNvPr id="4" name="Oval 3"/>
          <p:cNvSpPr/>
          <p:nvPr/>
        </p:nvSpPr>
        <p:spPr>
          <a:xfrm>
            <a:off x="5323560" y="2435363"/>
            <a:ext cx="3457183" cy="3314083"/>
          </a:xfrm>
          <a:prstGeom prst="ellipse">
            <a:avLst/>
          </a:prstGeom>
          <a:blipFill>
            <a:blip r:embed="rId2" cstate="print"/>
            <a:stretch>
              <a:fillRect/>
            </a:stretch>
          </a:blip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Vietnamese-catholic Family</a:t>
            </a:r>
            <a:endParaRPr lang="en-US" dirty="0"/>
          </a:p>
        </p:txBody>
      </p:sp>
      <p:sp>
        <p:nvSpPr>
          <p:cNvPr id="3" name="Content Placeholder 2"/>
          <p:cNvSpPr>
            <a:spLocks noGrp="1"/>
          </p:cNvSpPr>
          <p:nvPr>
            <p:ph idx="1"/>
          </p:nvPr>
        </p:nvSpPr>
        <p:spPr>
          <a:xfrm>
            <a:off x="1351271" y="2693096"/>
            <a:ext cx="7485840" cy="2680570"/>
          </a:xfrm>
        </p:spPr>
        <p:txBody>
          <a:bodyPr>
            <a:normAutofit/>
          </a:bodyPr>
          <a:lstStyle/>
          <a:p>
            <a:r>
              <a:rPr lang="en-US" b="1" dirty="0" smtClean="0"/>
              <a:t>Traditional family</a:t>
            </a:r>
          </a:p>
          <a:p>
            <a:r>
              <a:rPr lang="en-US" b="1" dirty="0"/>
              <a:t>Exodus and Resettlement in </a:t>
            </a:r>
            <a:r>
              <a:rPr lang="en-US" b="1" dirty="0" smtClean="0"/>
              <a:t>US</a:t>
            </a:r>
          </a:p>
          <a:p>
            <a:r>
              <a:rPr lang="en-US" b="1" dirty="0"/>
              <a:t>Personal Experiences of First Generation</a:t>
            </a:r>
            <a:r>
              <a:rPr lang="en-US" dirty="0" smtClean="0"/>
              <a:t>      </a:t>
            </a:r>
            <a:endParaRPr lang="en-US" sz="2800" dirty="0" smtClean="0"/>
          </a:p>
          <a:p>
            <a:pPr lvl="1"/>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Traditional family</a:t>
            </a:r>
            <a:endParaRPr lang="en-US" dirty="0"/>
          </a:p>
        </p:txBody>
      </p:sp>
      <p:sp>
        <p:nvSpPr>
          <p:cNvPr id="3" name="Content Placeholder 2"/>
          <p:cNvSpPr>
            <a:spLocks noGrp="1"/>
          </p:cNvSpPr>
          <p:nvPr>
            <p:ph idx="1"/>
          </p:nvPr>
        </p:nvSpPr>
        <p:spPr>
          <a:xfrm>
            <a:off x="657615" y="1634974"/>
            <a:ext cx="8185760" cy="4708525"/>
          </a:xfrm>
        </p:spPr>
        <p:txBody>
          <a:bodyPr>
            <a:normAutofit fontScale="92500"/>
          </a:bodyPr>
          <a:lstStyle/>
          <a:p>
            <a:pPr marL="457200" lvl="1" indent="0">
              <a:buNone/>
            </a:pPr>
            <a:r>
              <a:rPr lang="en-US" sz="3000" b="1" dirty="0" smtClean="0">
                <a:solidFill>
                  <a:schemeClr val="tx2"/>
                </a:solidFill>
              </a:rPr>
              <a:t>In Vietnamese culture</a:t>
            </a:r>
          </a:p>
          <a:p>
            <a:pPr marL="457200" lvl="1" indent="0">
              <a:buNone/>
            </a:pPr>
            <a:endParaRPr lang="en-US" sz="1000" b="1" dirty="0" smtClean="0"/>
          </a:p>
          <a:p>
            <a:pPr lvl="1">
              <a:buFont typeface="Wingdings" pitchFamily="2" charset="2"/>
              <a:buChar char="Ø"/>
            </a:pPr>
            <a:r>
              <a:rPr lang="en-US" sz="2600" b="1" dirty="0" smtClean="0"/>
              <a:t>Extended family </a:t>
            </a:r>
          </a:p>
          <a:p>
            <a:pPr lvl="1">
              <a:buFont typeface="Wingdings" pitchFamily="2" charset="2"/>
              <a:buChar char="§"/>
            </a:pPr>
            <a:r>
              <a:rPr lang="en-US" sz="2400" dirty="0" smtClean="0"/>
              <a:t> Characteristics</a:t>
            </a:r>
          </a:p>
          <a:p>
            <a:pPr lvl="1">
              <a:buFont typeface="Wingdings" pitchFamily="2" charset="2"/>
              <a:buChar char="§"/>
            </a:pPr>
            <a:r>
              <a:rPr lang="en-US" sz="2400" dirty="0" smtClean="0"/>
              <a:t> Emphasis on gender’s roles, privileges and obligations</a:t>
            </a:r>
          </a:p>
          <a:p>
            <a:pPr marL="457200" lvl="1" indent="0">
              <a:buNone/>
            </a:pPr>
            <a:r>
              <a:rPr lang="en-US" sz="2400" dirty="0"/>
              <a:t>	</a:t>
            </a:r>
            <a:r>
              <a:rPr lang="en-US" sz="2400" dirty="0" smtClean="0"/>
              <a:t>      - Of man</a:t>
            </a:r>
          </a:p>
          <a:p>
            <a:pPr marL="457200" lvl="1" indent="0">
              <a:buNone/>
            </a:pPr>
            <a:r>
              <a:rPr lang="en-US" sz="2400" dirty="0"/>
              <a:t> </a:t>
            </a:r>
            <a:r>
              <a:rPr lang="en-US" sz="2400" dirty="0" smtClean="0"/>
              <a:t>             - Of woman </a:t>
            </a:r>
          </a:p>
          <a:p>
            <a:pPr marL="457200" lvl="1" indent="0">
              <a:buNone/>
            </a:pPr>
            <a:endParaRPr lang="en-US" sz="1100" dirty="0" smtClean="0"/>
          </a:p>
          <a:p>
            <a:pPr lvl="1">
              <a:buFont typeface="Wingdings" pitchFamily="2" charset="2"/>
              <a:buChar char="Ø"/>
            </a:pPr>
            <a:r>
              <a:rPr lang="en-US" sz="2400" dirty="0" smtClean="0"/>
              <a:t> </a:t>
            </a:r>
            <a:r>
              <a:rPr lang="en-US" sz="2600" b="1" dirty="0" smtClean="0"/>
              <a:t>Filial piety</a:t>
            </a:r>
          </a:p>
          <a:p>
            <a:pPr lvl="1">
              <a:buFont typeface="Wingdings" pitchFamily="2" charset="2"/>
              <a:buChar char="§"/>
            </a:pPr>
            <a:r>
              <a:rPr lang="en-US" sz="2400" dirty="0" smtClean="0"/>
              <a:t>Love</a:t>
            </a:r>
            <a:r>
              <a:rPr lang="en-US" sz="2400" dirty="0"/>
              <a:t>, respect, and </a:t>
            </a:r>
            <a:r>
              <a:rPr lang="en-US" sz="2400" dirty="0" smtClean="0"/>
              <a:t>obey</a:t>
            </a:r>
          </a:p>
          <a:p>
            <a:pPr lvl="1">
              <a:buFont typeface="Wingdings" pitchFamily="2" charset="2"/>
              <a:buChar char="§"/>
            </a:pPr>
            <a:r>
              <a:rPr lang="en-US" sz="2400" dirty="0"/>
              <a:t>Solicitude and support to one’s parents, chiefly in their old </a:t>
            </a:r>
            <a:r>
              <a:rPr lang="en-US" sz="2400" dirty="0" smtClean="0"/>
              <a:t>age </a:t>
            </a:r>
          </a:p>
          <a:p>
            <a:pPr lvl="1">
              <a:buFont typeface="Wingdings" pitchFamily="2" charset="2"/>
              <a:buChar char="§"/>
            </a:pPr>
            <a:r>
              <a:rPr lang="en-US" sz="2400" dirty="0" smtClean="0"/>
              <a:t> Veneration of ancestors</a:t>
            </a:r>
          </a:p>
          <a:p>
            <a:pPr marL="1371600" lvl="3" indent="0">
              <a:buNone/>
            </a:pPr>
            <a:endParaRPr lang="en-US" sz="1100" dirty="0" smtClean="0"/>
          </a:p>
          <a:p>
            <a:pPr marL="457200" lvl="1" indent="0">
              <a:buNone/>
            </a:pPr>
            <a:endParaRPr lang="en-US" sz="2400" dirty="0" smtClean="0"/>
          </a:p>
          <a:p>
            <a:pPr marL="457200" lvl="1" indent="0">
              <a:buNone/>
            </a:pPr>
            <a:endParaRPr lang="en-US" dirty="0"/>
          </a:p>
        </p:txBody>
      </p:sp>
    </p:spTree>
    <p:extLst>
      <p:ext uri="{BB962C8B-B14F-4D97-AF65-F5344CB8AC3E}">
        <p14:creationId xmlns="" xmlns:p14="http://schemas.microsoft.com/office/powerpoint/2010/main" val="3355956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Traditional family</a:t>
            </a:r>
            <a:endParaRPr lang="en-US" dirty="0"/>
          </a:p>
        </p:txBody>
      </p:sp>
      <p:sp>
        <p:nvSpPr>
          <p:cNvPr id="3" name="Content Placeholder 2"/>
          <p:cNvSpPr>
            <a:spLocks noGrp="1"/>
          </p:cNvSpPr>
          <p:nvPr>
            <p:ph idx="1"/>
          </p:nvPr>
        </p:nvSpPr>
        <p:spPr>
          <a:xfrm>
            <a:off x="1200958" y="1693211"/>
            <a:ext cx="7780203" cy="4708525"/>
          </a:xfrm>
        </p:spPr>
        <p:txBody>
          <a:bodyPr>
            <a:normAutofit fontScale="92500" lnSpcReduction="10000"/>
          </a:bodyPr>
          <a:lstStyle/>
          <a:p>
            <a:pPr marL="0" indent="0">
              <a:buNone/>
            </a:pPr>
            <a:r>
              <a:rPr lang="en-US" sz="2800" b="1" dirty="0" smtClean="0">
                <a:solidFill>
                  <a:schemeClr val="tx2"/>
                </a:solidFill>
              </a:rPr>
              <a:t>In Vietnamese Catholic faith</a:t>
            </a:r>
          </a:p>
          <a:p>
            <a:pPr marL="0" indent="0">
              <a:buNone/>
            </a:pPr>
            <a:endParaRPr lang="en-US" sz="1300" b="1" dirty="0" smtClean="0"/>
          </a:p>
          <a:p>
            <a:r>
              <a:rPr lang="en-US" sz="2400" b="1" dirty="0" smtClean="0"/>
              <a:t>Young and strong</a:t>
            </a:r>
          </a:p>
          <a:p>
            <a:pPr lvl="1">
              <a:buFont typeface="Wingdings" pitchFamily="2" charset="2"/>
              <a:buChar char="§"/>
            </a:pPr>
            <a:r>
              <a:rPr lang="en-US" sz="2400" dirty="0" smtClean="0"/>
              <a:t> Catholicism </a:t>
            </a:r>
            <a:r>
              <a:rPr lang="en-US" sz="2400" dirty="0"/>
              <a:t>came to  Vietnam in 16</a:t>
            </a:r>
            <a:r>
              <a:rPr lang="en-US" sz="2400" baseline="30000" dirty="0"/>
              <a:t>th</a:t>
            </a:r>
            <a:r>
              <a:rPr lang="en-US" sz="2400" dirty="0"/>
              <a:t> Century </a:t>
            </a:r>
          </a:p>
          <a:p>
            <a:pPr lvl="1">
              <a:buFont typeface="Wingdings" pitchFamily="2" charset="2"/>
              <a:buChar char="§"/>
            </a:pPr>
            <a:r>
              <a:rPr lang="en-US" sz="2400" i="1" dirty="0" smtClean="0"/>
              <a:t> </a:t>
            </a:r>
            <a:r>
              <a:rPr lang="en-US" sz="2400" dirty="0"/>
              <a:t>Only 6% population</a:t>
            </a:r>
            <a:r>
              <a:rPr lang="en-US" sz="2400" i="1" dirty="0" smtClean="0"/>
              <a:t> </a:t>
            </a:r>
            <a:endParaRPr lang="en-US" sz="2400" dirty="0" smtClean="0"/>
          </a:p>
          <a:p>
            <a:pPr lvl="1">
              <a:buFont typeface="Wingdings" pitchFamily="2" charset="2"/>
              <a:buChar char="§"/>
            </a:pPr>
            <a:r>
              <a:rPr lang="en-US" sz="2400" dirty="0" smtClean="0"/>
              <a:t> 300,000 martyrs</a:t>
            </a:r>
          </a:p>
          <a:p>
            <a:pPr marL="457200" lvl="1" indent="0">
              <a:buNone/>
            </a:pPr>
            <a:endParaRPr lang="en-US" sz="1000" dirty="0"/>
          </a:p>
          <a:p>
            <a:r>
              <a:rPr lang="en-US" sz="2400" b="1" dirty="0" smtClean="0"/>
              <a:t>Daily practice</a:t>
            </a:r>
            <a:endParaRPr lang="en-US" sz="2400" b="1" dirty="0"/>
          </a:p>
          <a:p>
            <a:pPr lvl="1">
              <a:buFont typeface="Wingdings" pitchFamily="2" charset="2"/>
              <a:buChar char="§"/>
            </a:pPr>
            <a:r>
              <a:rPr lang="en-US" sz="2400" dirty="0" smtClean="0"/>
              <a:t> Nurturing </a:t>
            </a:r>
            <a:r>
              <a:rPr lang="en-US" sz="2400" dirty="0" err="1" smtClean="0"/>
              <a:t>Catholism</a:t>
            </a:r>
            <a:endParaRPr lang="en-US" sz="2400" dirty="0" smtClean="0"/>
          </a:p>
          <a:p>
            <a:pPr lvl="1">
              <a:buFont typeface="Wingdings" pitchFamily="2" charset="2"/>
              <a:buChar char="§"/>
            </a:pPr>
            <a:r>
              <a:rPr lang="en-US" sz="2400" dirty="0"/>
              <a:t> Devoting to Holy Mary</a:t>
            </a:r>
            <a:endParaRPr lang="en-US" sz="2400" dirty="0" smtClean="0"/>
          </a:p>
          <a:p>
            <a:pPr lvl="1">
              <a:buFont typeface="Wingdings" pitchFamily="2" charset="2"/>
              <a:buChar char="§"/>
            </a:pPr>
            <a:r>
              <a:rPr lang="en-US" sz="2400" dirty="0"/>
              <a:t> </a:t>
            </a:r>
            <a:r>
              <a:rPr lang="en-US" sz="2400" dirty="0" smtClean="0"/>
              <a:t>Devoting to Holy Mass</a:t>
            </a:r>
          </a:p>
          <a:p>
            <a:pPr lvl="1">
              <a:buFont typeface="Wingdings" pitchFamily="2" charset="2"/>
              <a:buChar char="§"/>
            </a:pPr>
            <a:r>
              <a:rPr lang="en-US" sz="2400" dirty="0"/>
              <a:t> </a:t>
            </a:r>
            <a:r>
              <a:rPr lang="en-US" sz="2400" dirty="0" smtClean="0"/>
              <a:t>Participating in religious organizations</a:t>
            </a:r>
          </a:p>
          <a:p>
            <a:pPr lvl="1">
              <a:buFont typeface="Wingdings" pitchFamily="2" charset="2"/>
              <a:buChar char="§"/>
            </a:pPr>
            <a:r>
              <a:rPr lang="en-US" sz="2400" dirty="0"/>
              <a:t> </a:t>
            </a:r>
            <a:r>
              <a:rPr lang="en-US" sz="2400" dirty="0" smtClean="0"/>
              <a:t>Highly respect and esteem priestly and religious vocation</a:t>
            </a:r>
          </a:p>
          <a:p>
            <a:pPr marL="457200" lvl="1" indent="0">
              <a:buNone/>
            </a:pPr>
            <a:endParaRPr lang="en-US" dirty="0"/>
          </a:p>
        </p:txBody>
      </p:sp>
    </p:spTree>
    <p:extLst>
      <p:ext uri="{BB962C8B-B14F-4D97-AF65-F5344CB8AC3E}">
        <p14:creationId xmlns="" xmlns:p14="http://schemas.microsoft.com/office/powerpoint/2010/main" val="3210681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Exodus &amp; Resettlement in US</a:t>
            </a:r>
            <a:endParaRPr lang="en-US" dirty="0"/>
          </a:p>
        </p:txBody>
      </p:sp>
      <p:sp>
        <p:nvSpPr>
          <p:cNvPr id="3" name="Content Placeholder 2"/>
          <p:cNvSpPr>
            <a:spLocks noGrp="1"/>
          </p:cNvSpPr>
          <p:nvPr>
            <p:ph idx="1"/>
          </p:nvPr>
        </p:nvSpPr>
        <p:spPr>
          <a:xfrm>
            <a:off x="1200959" y="2234029"/>
            <a:ext cx="7485840" cy="3465316"/>
          </a:xfrm>
        </p:spPr>
        <p:txBody>
          <a:bodyPr>
            <a:normAutofit fontScale="92500" lnSpcReduction="20000"/>
          </a:bodyPr>
          <a:lstStyle/>
          <a:p>
            <a:pPr>
              <a:buClrTx/>
            </a:pPr>
            <a:r>
              <a:rPr lang="en-US" sz="2800" b="1" dirty="0" smtClean="0"/>
              <a:t>Exodus 1975-1987 </a:t>
            </a:r>
          </a:p>
          <a:p>
            <a:pPr lvl="1"/>
            <a:r>
              <a:rPr lang="en-US" dirty="0" smtClean="0"/>
              <a:t>First wave of refugees after April 30 1975</a:t>
            </a:r>
          </a:p>
          <a:p>
            <a:pPr lvl="1"/>
            <a:r>
              <a:rPr lang="en-US" dirty="0" smtClean="0"/>
              <a:t>1975-1987: “Boat People”; an </a:t>
            </a:r>
            <a:r>
              <a:rPr lang="en-US" dirty="0"/>
              <a:t>estimated </a:t>
            </a:r>
            <a:r>
              <a:rPr lang="en-US" dirty="0" smtClean="0"/>
              <a:t>one third </a:t>
            </a:r>
            <a:r>
              <a:rPr lang="en-US" dirty="0"/>
              <a:t>percent died at sea; </a:t>
            </a:r>
            <a:endParaRPr lang="en-US" dirty="0" smtClean="0"/>
          </a:p>
          <a:p>
            <a:pPr>
              <a:buClrTx/>
            </a:pPr>
            <a:r>
              <a:rPr lang="en-US" sz="2800" b="1" dirty="0" smtClean="0"/>
              <a:t>Resettlement:</a:t>
            </a:r>
          </a:p>
          <a:p>
            <a:pPr lvl="1"/>
            <a:r>
              <a:rPr lang="en-US" dirty="0" smtClean="0"/>
              <a:t>Initially dispersed across </a:t>
            </a:r>
            <a:r>
              <a:rPr lang="en-US" dirty="0"/>
              <a:t>the </a:t>
            </a:r>
            <a:r>
              <a:rPr lang="en-US" dirty="0" smtClean="0"/>
              <a:t>country by US policy </a:t>
            </a:r>
          </a:p>
          <a:p>
            <a:pPr lvl="1"/>
            <a:r>
              <a:rPr lang="en-US" dirty="0" smtClean="0"/>
              <a:t>Many resettled again in the big communities along the West Coast and the Gulf of Mexico</a:t>
            </a:r>
          </a:p>
          <a:p>
            <a:pPr marL="457200" lvl="1" indent="0">
              <a:buNone/>
            </a:pPr>
            <a:endParaRPr lang="en-US" dirty="0"/>
          </a:p>
        </p:txBody>
      </p:sp>
    </p:spTree>
    <p:extLst>
      <p:ext uri="{BB962C8B-B14F-4D97-AF65-F5344CB8AC3E}">
        <p14:creationId xmlns="" xmlns:p14="http://schemas.microsoft.com/office/powerpoint/2010/main" val="137045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First Generation Experiences</a:t>
            </a:r>
            <a:endParaRPr lang="en-US" dirty="0"/>
          </a:p>
        </p:txBody>
      </p:sp>
      <p:sp>
        <p:nvSpPr>
          <p:cNvPr id="3" name="Content Placeholder 2"/>
          <p:cNvSpPr>
            <a:spLocks noGrp="1"/>
          </p:cNvSpPr>
          <p:nvPr>
            <p:ph idx="1"/>
          </p:nvPr>
        </p:nvSpPr>
        <p:spPr>
          <a:xfrm>
            <a:off x="3530798" y="3600109"/>
            <a:ext cx="5256209" cy="1503119"/>
          </a:xfrm>
        </p:spPr>
        <p:txBody>
          <a:bodyPr>
            <a:normAutofit/>
          </a:bodyPr>
          <a:lstStyle/>
          <a:p>
            <a:pPr lvl="1">
              <a:buFont typeface="Wingdings" pitchFamily="2" charset="2"/>
              <a:buChar char="Ø"/>
            </a:pPr>
            <a:r>
              <a:rPr lang="en-US" sz="3500" b="1" dirty="0" smtClean="0"/>
              <a:t> </a:t>
            </a:r>
            <a:r>
              <a:rPr lang="en-US" sz="3200" b="1" dirty="0" smtClean="0"/>
              <a:t>F</a:t>
            </a:r>
            <a:r>
              <a:rPr lang="en-US" sz="3500" b="1" dirty="0" smtClean="0"/>
              <a:t>rom a woman’s view</a:t>
            </a:r>
          </a:p>
          <a:p>
            <a:pPr lvl="1">
              <a:buFont typeface="Wingdings" pitchFamily="2" charset="2"/>
              <a:buChar char="Ø"/>
            </a:pPr>
            <a:r>
              <a:rPr lang="en-US" sz="3200" dirty="0" smtClean="0"/>
              <a:t> </a:t>
            </a:r>
            <a:r>
              <a:rPr lang="en-US" sz="3200" b="1" dirty="0" smtClean="0"/>
              <a:t>From a man’s view</a:t>
            </a:r>
            <a:endParaRPr lang="en-US" sz="3200" dirty="0" smtClean="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6531" y="1801488"/>
            <a:ext cx="2479703" cy="3246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952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56" y="412424"/>
            <a:ext cx="8287510" cy="1143000"/>
          </a:xfrm>
        </p:spPr>
        <p:txBody>
          <a:bodyPr>
            <a:normAutofit/>
          </a:bodyPr>
          <a:lstStyle/>
          <a:p>
            <a:pPr algn="r"/>
            <a:r>
              <a:rPr lang="en-US" sz="3100" dirty="0"/>
              <a:t>First </a:t>
            </a:r>
            <a:r>
              <a:rPr lang="en-US" sz="3100" dirty="0" smtClean="0"/>
              <a:t> generation experiences</a:t>
            </a:r>
            <a:endParaRPr lang="en-US" dirty="0"/>
          </a:p>
        </p:txBody>
      </p:sp>
      <p:sp>
        <p:nvSpPr>
          <p:cNvPr id="3" name="Content Placeholder 2"/>
          <p:cNvSpPr>
            <a:spLocks noGrp="1"/>
          </p:cNvSpPr>
          <p:nvPr>
            <p:ph idx="1"/>
          </p:nvPr>
        </p:nvSpPr>
        <p:spPr>
          <a:xfrm>
            <a:off x="816521" y="1555425"/>
            <a:ext cx="7943043" cy="4883890"/>
          </a:xfrm>
        </p:spPr>
        <p:txBody>
          <a:bodyPr/>
          <a:lstStyle/>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86220" y="1705830"/>
            <a:ext cx="4008753" cy="2762014"/>
          </a:xfrm>
          <a:prstGeom prst="rect">
            <a:avLst/>
          </a:prstGeom>
        </p:spPr>
      </p:pic>
      <p:sp>
        <p:nvSpPr>
          <p:cNvPr id="6" name="Rectangle 5"/>
          <p:cNvSpPr/>
          <p:nvPr/>
        </p:nvSpPr>
        <p:spPr>
          <a:xfrm>
            <a:off x="1189972" y="1913488"/>
            <a:ext cx="4947781" cy="3046988"/>
          </a:xfrm>
          <a:prstGeom prst="rect">
            <a:avLst/>
          </a:prstGeom>
        </p:spPr>
        <p:txBody>
          <a:bodyPr wrap="square">
            <a:spAutoFit/>
          </a:bodyPr>
          <a:lstStyle/>
          <a:p>
            <a:pPr marL="457200" indent="-457200">
              <a:buFont typeface="Wingdings" pitchFamily="2" charset="2"/>
              <a:buChar char="Ø"/>
            </a:pPr>
            <a:r>
              <a:rPr lang="en-US" sz="3200" b="1" dirty="0" smtClean="0">
                <a:solidFill>
                  <a:schemeClr val="tx2"/>
                </a:solidFill>
              </a:rPr>
              <a:t>Family background               </a:t>
            </a:r>
          </a:p>
          <a:p>
            <a:pPr marL="457200" indent="-457200">
              <a:buFont typeface="Wingdings" pitchFamily="2" charset="2"/>
              <a:buChar char="Ø"/>
            </a:pPr>
            <a:r>
              <a:rPr lang="en-US" sz="3200" b="1" dirty="0" smtClean="0">
                <a:solidFill>
                  <a:schemeClr val="tx2"/>
                </a:solidFill>
              </a:rPr>
              <a:t>Exodus Experiences</a:t>
            </a:r>
          </a:p>
          <a:p>
            <a:endParaRPr lang="en-US" sz="3200" b="1" dirty="0">
              <a:solidFill>
                <a:schemeClr val="tx2"/>
              </a:solidFill>
            </a:endParaRPr>
          </a:p>
          <a:p>
            <a:endParaRPr lang="en-US" sz="3200" b="1" dirty="0" smtClean="0">
              <a:solidFill>
                <a:schemeClr val="tx2"/>
              </a:solidFill>
            </a:endParaRPr>
          </a:p>
          <a:p>
            <a:endParaRPr lang="en-US" sz="3200" b="1" dirty="0">
              <a:solidFill>
                <a:schemeClr val="tx2"/>
              </a:solidFill>
            </a:endParaRPr>
          </a:p>
          <a:p>
            <a:endParaRPr lang="en-US" sz="3200" b="1" dirty="0" smtClean="0">
              <a:solidFill>
                <a:schemeClr val="tx2"/>
              </a:solidFill>
            </a:endParaRPr>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86220" y="3908121"/>
            <a:ext cx="4012582" cy="2686832"/>
          </a:xfrm>
          <a:prstGeom prst="rect">
            <a:avLst/>
          </a:prstGeom>
        </p:spPr>
      </p:pic>
      <p:sp>
        <p:nvSpPr>
          <p:cNvPr id="9" name="Rectangle 8"/>
          <p:cNvSpPr/>
          <p:nvPr/>
        </p:nvSpPr>
        <p:spPr>
          <a:xfrm>
            <a:off x="1189972" y="4217325"/>
            <a:ext cx="4680927" cy="584775"/>
          </a:xfrm>
          <a:prstGeom prst="rect">
            <a:avLst/>
          </a:prstGeom>
        </p:spPr>
        <p:txBody>
          <a:bodyPr wrap="square">
            <a:spAutoFit/>
          </a:bodyPr>
          <a:lstStyle/>
          <a:p>
            <a:pPr marL="457200" indent="-457200">
              <a:buFont typeface="Wingdings" pitchFamily="2" charset="2"/>
              <a:buChar char="Ø"/>
            </a:pPr>
            <a:r>
              <a:rPr lang="en-US" sz="3200" b="1" dirty="0" smtClean="0">
                <a:solidFill>
                  <a:srgbClr val="FF0000"/>
                </a:solidFill>
              </a:rPr>
              <a:t>Adaption Experiences</a:t>
            </a:r>
            <a:endParaRPr lang="en-US" sz="3200" b="1" dirty="0">
              <a:solidFill>
                <a:srgbClr val="FF0000"/>
              </a:solidFill>
            </a:endParaRPr>
          </a:p>
        </p:txBody>
      </p:sp>
    </p:spTree>
    <p:extLst>
      <p:ext uri="{BB962C8B-B14F-4D97-AF65-F5344CB8AC3E}">
        <p14:creationId xmlns="" xmlns:p14="http://schemas.microsoft.com/office/powerpoint/2010/main" val="28893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latin typeface="Tahoma" pitchFamily="34" charset="0"/>
                <a:ea typeface="Tahoma" pitchFamily="34" charset="0"/>
                <a:cs typeface="Tahoma" pitchFamily="34" charset="0"/>
              </a:rPr>
              <a:t>1954 exodus from north to south</a:t>
            </a:r>
            <a:endParaRPr lang="en-US" sz="2800" dirty="0">
              <a:latin typeface="Tahoma" pitchFamily="34" charset="0"/>
              <a:ea typeface="Tahoma" pitchFamily="34" charset="0"/>
              <a:cs typeface="Tahoma" pitchFamily="34" charset="0"/>
            </a:endParaRPr>
          </a:p>
        </p:txBody>
      </p:sp>
      <p:pic>
        <p:nvPicPr>
          <p:cNvPr id="20482" name="Picture 2" descr="C:\Users\Nguyen\Documents\Multi_Cultural_Presentation\dicu1954_3.jpg"/>
          <p:cNvPicPr>
            <a:picLocks noGrp="1" noChangeAspect="1" noChangeArrowheads="1"/>
          </p:cNvPicPr>
          <p:nvPr>
            <p:ph idx="1"/>
          </p:nvPr>
        </p:nvPicPr>
        <p:blipFill>
          <a:blip r:embed="rId3" cstate="print"/>
          <a:srcRect/>
          <a:stretch>
            <a:fillRect/>
          </a:stretch>
        </p:blipFill>
        <p:spPr bwMode="auto">
          <a:xfrm>
            <a:off x="1408160" y="1319612"/>
            <a:ext cx="7010625" cy="5279517"/>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274638"/>
            <a:ext cx="7679995" cy="1143000"/>
          </a:xfrm>
        </p:spPr>
        <p:txBody>
          <a:bodyPr>
            <a:normAutofit/>
          </a:bodyPr>
          <a:lstStyle/>
          <a:p>
            <a:r>
              <a:rPr lang="en-US" dirty="0"/>
              <a:t>First </a:t>
            </a:r>
            <a:r>
              <a:rPr lang="en-US" dirty="0" smtClean="0"/>
              <a:t>generation experiences:</a:t>
            </a:r>
            <a:endParaRPr lang="en-US" dirty="0"/>
          </a:p>
        </p:txBody>
      </p:sp>
      <p:sp>
        <p:nvSpPr>
          <p:cNvPr id="3" name="Content Placeholder 2"/>
          <p:cNvSpPr>
            <a:spLocks noGrp="1"/>
          </p:cNvSpPr>
          <p:nvPr>
            <p:ph idx="1"/>
          </p:nvPr>
        </p:nvSpPr>
        <p:spPr>
          <a:xfrm>
            <a:off x="1553227" y="1954059"/>
            <a:ext cx="6350695" cy="4697261"/>
          </a:xfrm>
          <a:ln>
            <a:noFill/>
          </a:ln>
        </p:spPr>
        <p:txBody>
          <a:bodyPr>
            <a:normAutofit/>
          </a:bodyPr>
          <a:lstStyle/>
          <a:p>
            <a:r>
              <a:rPr lang="en-US" b="1" dirty="0" smtClean="0"/>
              <a:t>Family torn apart</a:t>
            </a:r>
          </a:p>
          <a:p>
            <a:pPr marL="0" indent="0">
              <a:buNone/>
            </a:pPr>
            <a:endParaRPr lang="en-US" b="1" dirty="0"/>
          </a:p>
          <a:p>
            <a:endParaRPr lang="en-US" b="1" dirty="0" smtClean="0"/>
          </a:p>
          <a:p>
            <a:endParaRPr lang="en-US" b="1" dirty="0"/>
          </a:p>
          <a:p>
            <a:endParaRPr lang="en-US" b="1" dirty="0" smtClean="0"/>
          </a:p>
          <a:p>
            <a:endParaRPr lang="en-US" b="1" dirty="0"/>
          </a:p>
          <a:p>
            <a:pPr marL="0" indent="0">
              <a:buNone/>
            </a:pPr>
            <a:endParaRPr lang="en-US" sz="1000" b="1" dirty="0" smtClean="0"/>
          </a:p>
          <a:p>
            <a:r>
              <a:rPr lang="en-US" b="1" dirty="0" smtClean="0"/>
              <a:t>Cope with new  types of family</a:t>
            </a:r>
            <a:endParaRPr lang="en-US" b="1"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8052" y="2488244"/>
            <a:ext cx="5526392" cy="3133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28052" y="2496333"/>
            <a:ext cx="2252729" cy="3125635"/>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24603" y="2041741"/>
            <a:ext cx="2329841" cy="2329841"/>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95679" y="3783642"/>
            <a:ext cx="2409825" cy="1838325"/>
          </a:xfrm>
          <a:prstGeom prst="rect">
            <a:avLst/>
          </a:prstGeom>
        </p:spPr>
      </p:pic>
    </p:spTree>
    <p:extLst>
      <p:ext uri="{BB962C8B-B14F-4D97-AF65-F5344CB8AC3E}">
        <p14:creationId xmlns="" xmlns:p14="http://schemas.microsoft.com/office/powerpoint/2010/main" val="40579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As a conclusion</a:t>
            </a:r>
            <a:endParaRPr lang="en-US" dirty="0"/>
          </a:p>
        </p:txBody>
      </p:sp>
      <p:sp>
        <p:nvSpPr>
          <p:cNvPr id="3" name="Content Placeholder 2"/>
          <p:cNvSpPr>
            <a:spLocks noGrp="1"/>
          </p:cNvSpPr>
          <p:nvPr>
            <p:ph idx="1"/>
          </p:nvPr>
        </p:nvSpPr>
        <p:spPr>
          <a:xfrm>
            <a:off x="989556" y="2104373"/>
            <a:ext cx="7878871" cy="3832964"/>
          </a:xfrm>
        </p:spPr>
        <p:txBody>
          <a:bodyPr>
            <a:normAutofit fontScale="55000" lnSpcReduction="20000"/>
          </a:bodyPr>
          <a:lstStyle/>
          <a:p>
            <a:pPr marL="457200" lvl="1" indent="0">
              <a:buNone/>
            </a:pPr>
            <a:endParaRPr lang="en-US" sz="2400" dirty="0" smtClean="0"/>
          </a:p>
          <a:p>
            <a:pPr marL="457200" lvl="1" indent="0">
              <a:buNone/>
            </a:pPr>
            <a:endParaRPr lang="en-US" sz="1600" b="1" dirty="0" smtClean="0"/>
          </a:p>
          <a:p>
            <a:pPr marL="457200" lvl="1" indent="0">
              <a:buNone/>
            </a:pPr>
            <a:r>
              <a:rPr lang="en-US" sz="4700" b="1" dirty="0" smtClean="0"/>
              <a:t>How to strengthen and enrich Vietnamese Catholic families in the mainstream of American Catholic church?   </a:t>
            </a:r>
          </a:p>
          <a:p>
            <a:pPr marL="457200" lvl="1" indent="0">
              <a:buNone/>
            </a:pPr>
            <a:r>
              <a:rPr lang="en-US" sz="4700" b="1" dirty="0"/>
              <a:t> </a:t>
            </a:r>
            <a:r>
              <a:rPr lang="en-US" sz="4700" b="1" dirty="0" smtClean="0"/>
              <a:t>                  Assimilated or integrated ?</a:t>
            </a:r>
          </a:p>
          <a:p>
            <a:pPr marL="457200" lvl="1" indent="0">
              <a:buNone/>
            </a:pPr>
            <a:endParaRPr lang="en-US" sz="4500" b="1" dirty="0"/>
          </a:p>
          <a:p>
            <a:pPr marL="457200" lvl="1" indent="0">
              <a:buNone/>
            </a:pPr>
            <a:r>
              <a:rPr lang="en-US" sz="4700" b="1" dirty="0" smtClean="0"/>
              <a:t>Is it a program and an environment that can be culturally and pastorally workable for the first generation and nurture the younger generations?</a:t>
            </a:r>
          </a:p>
          <a:p>
            <a:pPr marL="457200" lvl="1" indent="0">
              <a:buNone/>
            </a:pPr>
            <a:r>
              <a:rPr lang="en-US" sz="2400" dirty="0" smtClean="0"/>
              <a:t>      </a:t>
            </a:r>
            <a:endParaRPr lang="en-US" sz="2400" dirty="0"/>
          </a:p>
        </p:txBody>
      </p:sp>
    </p:spTree>
    <p:extLst>
      <p:ext uri="{BB962C8B-B14F-4D97-AF65-F5344CB8AC3E}">
        <p14:creationId xmlns="" xmlns:p14="http://schemas.microsoft.com/office/powerpoint/2010/main" val="377452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1000"/>
                                        <p:tgtEl>
                                          <p:spTgt spid="3">
                                            <p:txEl>
                                              <p:pRg st="5" end="5"/>
                                            </p:txEl>
                                          </p:spTgt>
                                        </p:tgtEl>
                                      </p:cBhvr>
                                    </p:animEffect>
                                    <p:anim calcmode="lin" valueType="num">
                                      <p:cBhvr>
                                        <p:cTn id="1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663" y="1787236"/>
            <a:ext cx="8649268" cy="1470025"/>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Vietnamese Catholic Community</a:t>
            </a:r>
            <a:br>
              <a:rPr lang="en-US"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itle 1"/>
          <p:cNvSpPr txBox="1">
            <a:spLocks/>
          </p:cNvSpPr>
          <p:nvPr/>
        </p:nvSpPr>
        <p:spPr>
          <a:xfrm>
            <a:off x="0" y="2798618"/>
            <a:ext cx="5943600" cy="1470025"/>
          </a:xfrm>
          <a:prstGeom prst="rect">
            <a:avLst/>
          </a:prstGeom>
        </p:spPr>
        <p:txBody>
          <a:bodyPr vert="horz" lIns="91440" tIns="45720" rIns="91440" bIns="45720" rtlCol="0" anchor="ctr">
            <a:normAutofit fontScale="250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128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The Diocese Of Metuchen</a:t>
            </a:r>
            <a: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endParaRPr kumimoji="0" lang="en-US" sz="4400" b="1" i="0" u="none" strike="noStrike" kern="1200" cap="all" spc="0" normalizeH="0" baseline="0" noProof="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663" y="1328593"/>
            <a:ext cx="8649268" cy="1470025"/>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700" b="1" dirty="0" smtClean="0">
                <a:ln/>
                <a:solidFill>
                  <a:schemeClr val="accent1"/>
                </a:solidFill>
                <a:effectLst>
                  <a:reflection blurRad="10000" stA="55000" endPos="48000" dist="500" dir="5400000" sy="-100000" algn="bl" rotWithShape="0"/>
                </a:effectLst>
              </a:rPr>
              <a:t>The Second Generation</a:t>
            </a: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itle 1"/>
          <p:cNvSpPr txBox="1">
            <a:spLocks/>
          </p:cNvSpPr>
          <p:nvPr/>
        </p:nvSpPr>
        <p:spPr>
          <a:xfrm>
            <a:off x="626302" y="3194137"/>
            <a:ext cx="5943600" cy="1470025"/>
          </a:xfrm>
          <a:prstGeom prst="rect">
            <a:avLst/>
          </a:prstGeom>
        </p:spPr>
        <p:txBody>
          <a:bodyPr vert="horz" lIns="91440" tIns="45720" rIns="91440" bIns="45720" rtlCol="0" anchor="ctr">
            <a:normAutofit fontScale="325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0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endParaRPr kumimoji="0" lang="en-US" sz="12800" b="1" i="0" u="none" strike="noStrike" kern="1200" cap="none"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a:r>
            <a:br>
              <a:rPr kumimoji="0" lang="en-US" sz="4400" b="1" i="0" u="none" strike="noStrike" kern="120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br>
            <a:r>
              <a:rPr lang="en-US" sz="8000" b="1"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Presented by </a:t>
            </a:r>
            <a:r>
              <a:rPr lang="en-US" sz="8000" b="1"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Linh</a:t>
            </a:r>
            <a:r>
              <a:rPr lang="en-US" sz="8000" b="1"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a typeface="+mj-ea"/>
                <a:cs typeface="+mj-cs"/>
              </a:rPr>
              <a:t> Ho</a:t>
            </a:r>
            <a:endParaRPr kumimoji="0" lang="en-US" sz="8000" b="1" i="0" u="none" strike="noStrike" kern="1200" spc="0" normalizeH="0" noProof="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Second Generation</a:t>
            </a:r>
            <a:endParaRPr lang="en-US" cap="none" dirty="0"/>
          </a:p>
        </p:txBody>
      </p:sp>
      <p:sp>
        <p:nvSpPr>
          <p:cNvPr id="3" name="Content Placeholder 2"/>
          <p:cNvSpPr>
            <a:spLocks noGrp="1"/>
          </p:cNvSpPr>
          <p:nvPr>
            <p:ph idx="1"/>
          </p:nvPr>
        </p:nvSpPr>
        <p:spPr/>
        <p:txBody>
          <a:bodyPr/>
          <a:lstStyle/>
          <a:p>
            <a:r>
              <a:rPr lang="en-US" dirty="0" smtClean="0"/>
              <a:t>Parents Expectations</a:t>
            </a:r>
          </a:p>
          <a:p>
            <a:pPr lvl="1"/>
            <a:r>
              <a:rPr lang="en-US" dirty="0" smtClean="0"/>
              <a:t>Native language</a:t>
            </a:r>
          </a:p>
          <a:p>
            <a:pPr lvl="1"/>
            <a:r>
              <a:rPr lang="en-US" dirty="0" smtClean="0"/>
              <a:t>Respect  and listening</a:t>
            </a:r>
          </a:p>
          <a:p>
            <a:pPr lvl="1"/>
            <a:r>
              <a:rPr lang="en-US" dirty="0" smtClean="0"/>
              <a:t>Criticism versus encouragement</a:t>
            </a:r>
          </a:p>
          <a:p>
            <a:pPr lvl="1"/>
            <a:r>
              <a:rPr lang="en-US" dirty="0" smtClean="0"/>
              <a:t>Education is the best path to a better future</a:t>
            </a:r>
          </a:p>
          <a:p>
            <a:pPr>
              <a:buNone/>
            </a:pPr>
            <a:endParaRPr lang="en-US" dirty="0" smtClean="0"/>
          </a:p>
          <a:p>
            <a:pPr lvl="1">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Second Generation</a:t>
            </a:r>
            <a:endParaRPr lang="en-US" cap="none" dirty="0"/>
          </a:p>
        </p:txBody>
      </p:sp>
      <p:sp>
        <p:nvSpPr>
          <p:cNvPr id="3" name="Content Placeholder 2"/>
          <p:cNvSpPr>
            <a:spLocks noGrp="1"/>
          </p:cNvSpPr>
          <p:nvPr>
            <p:ph idx="1"/>
          </p:nvPr>
        </p:nvSpPr>
        <p:spPr/>
        <p:txBody>
          <a:bodyPr/>
          <a:lstStyle/>
          <a:p>
            <a:r>
              <a:rPr lang="en-US" dirty="0" smtClean="0"/>
              <a:t>Parents Expectations</a:t>
            </a:r>
          </a:p>
          <a:p>
            <a:r>
              <a:rPr lang="en-US" dirty="0" smtClean="0"/>
              <a:t>Identity Recognition</a:t>
            </a:r>
          </a:p>
          <a:p>
            <a:pPr lvl="1"/>
            <a:r>
              <a:rPr lang="en-US" dirty="0" smtClean="0"/>
              <a:t>Vietnamese American or American?</a:t>
            </a:r>
          </a:p>
          <a:p>
            <a:pPr lvl="1"/>
            <a:r>
              <a:rPr lang="en-US" dirty="0" smtClean="0"/>
              <a:t>Cultural Rebellion</a:t>
            </a:r>
          </a:p>
          <a:p>
            <a:pPr lvl="1"/>
            <a:r>
              <a:rPr lang="en-US" dirty="0" smtClean="0"/>
              <a:t>My friends and I</a:t>
            </a:r>
          </a:p>
          <a:p>
            <a:pPr>
              <a:buNone/>
            </a:pPr>
            <a:endParaRPr lang="en-US" dirty="0" smtClean="0"/>
          </a:p>
          <a:p>
            <a:pPr lvl="1">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Second Generation</a:t>
            </a:r>
            <a:endParaRPr lang="en-US" cap="none" dirty="0"/>
          </a:p>
        </p:txBody>
      </p:sp>
      <p:sp>
        <p:nvSpPr>
          <p:cNvPr id="3" name="Content Placeholder 2"/>
          <p:cNvSpPr>
            <a:spLocks noGrp="1"/>
          </p:cNvSpPr>
          <p:nvPr>
            <p:ph idx="1"/>
          </p:nvPr>
        </p:nvSpPr>
        <p:spPr/>
        <p:txBody>
          <a:bodyPr/>
          <a:lstStyle/>
          <a:p>
            <a:r>
              <a:rPr lang="en-US" dirty="0" smtClean="0"/>
              <a:t>Parents Expectations</a:t>
            </a:r>
          </a:p>
          <a:p>
            <a:r>
              <a:rPr lang="en-US" dirty="0" smtClean="0"/>
              <a:t>Identity Crisis</a:t>
            </a:r>
          </a:p>
          <a:p>
            <a:r>
              <a:rPr lang="en-US" dirty="0" smtClean="0"/>
              <a:t>The Youth Group</a:t>
            </a:r>
          </a:p>
          <a:p>
            <a:pPr lvl="1"/>
            <a:r>
              <a:rPr lang="en-US" dirty="0" smtClean="0"/>
              <a:t>Salt Of  The Earth (SOTE)</a:t>
            </a:r>
          </a:p>
          <a:p>
            <a:pPr lvl="1">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none" dirty="0" smtClean="0"/>
              <a:t>Stations of the Cross - 1996 </a:t>
            </a:r>
            <a:endParaRPr lang="en-US" cap="none" dirty="0"/>
          </a:p>
        </p:txBody>
      </p:sp>
      <p:pic>
        <p:nvPicPr>
          <p:cNvPr id="4" name="Content Placeholder 3" descr="CD_1996_233.jpg"/>
          <p:cNvPicPr>
            <a:picLocks noGrp="1" noChangeAspect="1"/>
          </p:cNvPicPr>
          <p:nvPr>
            <p:ph idx="1"/>
          </p:nvPr>
        </p:nvPicPr>
        <p:blipFill>
          <a:blip r:embed="rId2" cstate="print"/>
          <a:stretch>
            <a:fillRect/>
          </a:stretch>
        </p:blipFill>
        <p:spPr>
          <a:xfrm>
            <a:off x="1650901" y="1254800"/>
            <a:ext cx="6572435" cy="45447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055" y="274637"/>
            <a:ext cx="2119744" cy="2136053"/>
          </a:xfrm>
        </p:spPr>
        <p:txBody>
          <a:bodyPr/>
          <a:lstStyle/>
          <a:p>
            <a:r>
              <a:rPr lang="en-US" dirty="0" smtClean="0"/>
              <a:t>BE REAL!</a:t>
            </a:r>
            <a:endParaRPr lang="en-US" dirty="0"/>
          </a:p>
        </p:txBody>
      </p:sp>
      <p:pic>
        <p:nvPicPr>
          <p:cNvPr id="4" name="Content Placeholder 3" descr="2211735670073052730sKKJQG_ph.jpg"/>
          <p:cNvPicPr>
            <a:picLocks noGrp="1" noChangeAspect="1"/>
          </p:cNvPicPr>
          <p:nvPr>
            <p:ph idx="1"/>
          </p:nvPr>
        </p:nvPicPr>
        <p:blipFill>
          <a:blip r:embed="rId2" cstate="print">
            <a:lum bright="18000"/>
          </a:blip>
          <a:srcRect b="5643"/>
          <a:stretch>
            <a:fillRect/>
          </a:stretch>
        </p:blipFill>
        <p:spPr>
          <a:xfrm>
            <a:off x="3332480" y="2745318"/>
            <a:ext cx="5811520" cy="4112682"/>
          </a:xfrm>
          <a:prstGeom prst="rect">
            <a:avLst/>
          </a:prstGeom>
          <a:ln>
            <a:noFill/>
          </a:ln>
          <a:effectLst>
            <a:softEdge rad="112500"/>
          </a:effectLst>
        </p:spPr>
      </p:pic>
      <p:pic>
        <p:nvPicPr>
          <p:cNvPr id="8" name="Picture 7" descr="2782806640073052730DeDpvl_ph.jpg"/>
          <p:cNvPicPr>
            <a:picLocks noChangeAspect="1"/>
          </p:cNvPicPr>
          <p:nvPr/>
        </p:nvPicPr>
        <p:blipFill>
          <a:blip r:embed="rId3" cstate="print">
            <a:lum bright="25000"/>
          </a:blip>
          <a:srcRect t="11326" b="14294"/>
          <a:stretch>
            <a:fillRect/>
          </a:stretch>
        </p:blipFill>
        <p:spPr>
          <a:xfrm>
            <a:off x="0" y="0"/>
            <a:ext cx="6258560" cy="3491345"/>
          </a:xfrm>
          <a:prstGeom prst="rect">
            <a:avLst/>
          </a:prstGeom>
          <a:ln>
            <a:noFill/>
          </a:ln>
          <a:effectLst>
            <a:softEdge rad="112500"/>
          </a:effectLst>
        </p:spPr>
      </p:pic>
      <p:sp>
        <p:nvSpPr>
          <p:cNvPr id="9" name="Title 1"/>
          <p:cNvSpPr txBox="1">
            <a:spLocks/>
          </p:cNvSpPr>
          <p:nvPr/>
        </p:nvSpPr>
        <p:spPr>
          <a:xfrm>
            <a:off x="1427018" y="4128655"/>
            <a:ext cx="1704109" cy="1108364"/>
          </a:xfrm>
          <a:prstGeom prst="rect">
            <a:avLst/>
          </a:prstGeom>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rPr>
              <a:t>2006</a:t>
            </a:r>
            <a:endParaRPr kumimoji="0" lang="en-US"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Second Generation</a:t>
            </a:r>
            <a:endParaRPr lang="en-US" cap="none" dirty="0"/>
          </a:p>
        </p:txBody>
      </p:sp>
      <p:sp>
        <p:nvSpPr>
          <p:cNvPr id="3" name="Content Placeholder 2"/>
          <p:cNvSpPr>
            <a:spLocks noGrp="1"/>
          </p:cNvSpPr>
          <p:nvPr>
            <p:ph idx="1"/>
          </p:nvPr>
        </p:nvSpPr>
        <p:spPr/>
        <p:txBody>
          <a:bodyPr/>
          <a:lstStyle/>
          <a:p>
            <a:r>
              <a:rPr lang="en-US" dirty="0" smtClean="0"/>
              <a:t>Parents Expectations</a:t>
            </a:r>
          </a:p>
          <a:p>
            <a:r>
              <a:rPr lang="en-US" dirty="0" smtClean="0"/>
              <a:t>Identity Crisis</a:t>
            </a:r>
          </a:p>
          <a:p>
            <a:r>
              <a:rPr lang="en-US" dirty="0" smtClean="0"/>
              <a:t>The Youth Group</a:t>
            </a:r>
          </a:p>
          <a:p>
            <a:pPr lvl="1"/>
            <a:r>
              <a:rPr lang="en-US" dirty="0" smtClean="0"/>
              <a:t>Salt Of  The Earth (SOTE)</a:t>
            </a:r>
          </a:p>
          <a:p>
            <a:pPr lvl="1"/>
            <a:r>
              <a:rPr lang="en-US" dirty="0" smtClean="0"/>
              <a:t>English is the language of choice</a:t>
            </a:r>
          </a:p>
          <a:p>
            <a:pPr lvl="1"/>
            <a:r>
              <a:rPr lang="en-US" dirty="0" smtClean="0"/>
              <a:t>Challenge to recruit with fast turn over</a:t>
            </a:r>
          </a:p>
          <a:p>
            <a:pPr lvl="1"/>
            <a:r>
              <a:rPr lang="en-US" dirty="0" smtClean="0"/>
              <a:t>Challenge to continue in college and after</a:t>
            </a:r>
          </a:p>
          <a:p>
            <a:pPr lvl="1">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9" y="0"/>
            <a:ext cx="8337175" cy="1143000"/>
          </a:xfrm>
        </p:spPr>
        <p:txBody>
          <a:bodyPr>
            <a:normAutofit fontScale="90000"/>
          </a:bodyPr>
          <a:lstStyle/>
          <a:p>
            <a:r>
              <a:rPr lang="en-US" dirty="0" smtClean="0">
                <a:latin typeface="Tahoma" pitchFamily="34" charset="0"/>
                <a:ea typeface="Tahoma" pitchFamily="34" charset="0"/>
                <a:cs typeface="Tahoma" pitchFamily="34" charset="0"/>
              </a:rPr>
              <a:t>1954 exodus from north to south</a:t>
            </a:r>
            <a:endParaRPr lang="en-US" dirty="0"/>
          </a:p>
        </p:txBody>
      </p:sp>
      <p:pic>
        <p:nvPicPr>
          <p:cNvPr id="4" name="Content Placeholder 3" descr="030630-N-0000X-001.jpg"/>
          <p:cNvPicPr>
            <a:picLocks noGrp="1" noChangeAspect="1"/>
          </p:cNvPicPr>
          <p:nvPr>
            <p:ph idx="1"/>
          </p:nvPr>
        </p:nvPicPr>
        <p:blipFill>
          <a:blip r:embed="rId2" cstate="print"/>
          <a:stretch>
            <a:fillRect/>
          </a:stretch>
        </p:blipFill>
        <p:spPr>
          <a:xfrm>
            <a:off x="2762531" y="997072"/>
            <a:ext cx="4270280" cy="5330798"/>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Second Generation</a:t>
            </a:r>
            <a:endParaRPr lang="en-US" cap="none" dirty="0"/>
          </a:p>
        </p:txBody>
      </p:sp>
      <p:sp>
        <p:nvSpPr>
          <p:cNvPr id="3" name="Content Placeholder 2"/>
          <p:cNvSpPr>
            <a:spLocks noGrp="1"/>
          </p:cNvSpPr>
          <p:nvPr>
            <p:ph idx="1"/>
          </p:nvPr>
        </p:nvSpPr>
        <p:spPr/>
        <p:txBody>
          <a:bodyPr/>
          <a:lstStyle/>
          <a:p>
            <a:r>
              <a:rPr lang="en-US" dirty="0" smtClean="0"/>
              <a:t>Parents Expectations</a:t>
            </a:r>
          </a:p>
          <a:p>
            <a:r>
              <a:rPr lang="en-US" dirty="0" smtClean="0"/>
              <a:t>Identity Recognition</a:t>
            </a:r>
          </a:p>
          <a:p>
            <a:r>
              <a:rPr lang="en-US" dirty="0" smtClean="0"/>
              <a:t>The Youth Group</a:t>
            </a:r>
          </a:p>
          <a:p>
            <a:r>
              <a:rPr lang="en-US" dirty="0" smtClean="0"/>
              <a:t>Challenges for the Future</a:t>
            </a:r>
          </a:p>
          <a:p>
            <a:pPr lvl="1"/>
            <a:r>
              <a:rPr lang="en-US" dirty="0" smtClean="0"/>
              <a:t>The community should be a place to foster and to welcome all generations sharing the same culture united in the Catholic Church.</a:t>
            </a:r>
          </a:p>
          <a:p>
            <a:pPr lvl="1">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06" y="0"/>
            <a:ext cx="8256494" cy="1143000"/>
          </a:xfrm>
        </p:spPr>
        <p:txBody>
          <a:bodyPr>
            <a:normAutofit/>
          </a:bodyPr>
          <a:lstStyle/>
          <a:p>
            <a:r>
              <a:rPr lang="en-US" sz="2800" dirty="0" smtClean="0">
                <a:latin typeface="Tahoma" pitchFamily="34" charset="0"/>
                <a:ea typeface="Tahoma" pitchFamily="34" charset="0"/>
                <a:cs typeface="Tahoma" pitchFamily="34" charset="0"/>
              </a:rPr>
              <a:t>1954 exodus from north to south</a:t>
            </a:r>
            <a:endParaRPr lang="en-US" sz="2800" dirty="0"/>
          </a:p>
        </p:txBody>
      </p:sp>
      <p:pic>
        <p:nvPicPr>
          <p:cNvPr id="4" name="Content Placeholder 3" descr="dicu1954_4.jpg"/>
          <p:cNvPicPr>
            <a:picLocks noGrp="1" noChangeAspect="1"/>
          </p:cNvPicPr>
          <p:nvPr>
            <p:ph idx="1"/>
          </p:nvPr>
        </p:nvPicPr>
        <p:blipFill>
          <a:blip r:embed="rId2" cstate="print"/>
          <a:stretch>
            <a:fillRect/>
          </a:stretch>
        </p:blipFill>
        <p:spPr>
          <a:xfrm>
            <a:off x="1162473" y="1143000"/>
            <a:ext cx="6969591" cy="529860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958" y="274638"/>
            <a:ext cx="7485841" cy="885422"/>
          </a:xfrm>
        </p:spPr>
        <p:txBody>
          <a:bodyPr/>
          <a:lstStyle/>
          <a:p>
            <a:r>
              <a:rPr lang="en-US" dirty="0" smtClean="0">
                <a:solidFill>
                  <a:srgbClr val="FF0000"/>
                </a:solidFill>
                <a:latin typeface="Tahoma" pitchFamily="34" charset="0"/>
                <a:ea typeface="Tahoma" pitchFamily="34" charset="0"/>
                <a:cs typeface="Tahoma" pitchFamily="34" charset="0"/>
              </a:rPr>
              <a:t>Vietnam in 1975</a:t>
            </a:r>
            <a:endParaRPr lang="en-US" dirty="0">
              <a:solidFill>
                <a:srgbClr val="FF0000"/>
              </a:solidFill>
            </a:endParaRPr>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a:p>
        </p:txBody>
      </p:sp>
      <p:pic>
        <p:nvPicPr>
          <p:cNvPr id="2050" name="Picture 2" descr="C:\Users\Nguyen\Documents\Multi_Cultural_Presentation\VN_after_1975.jpg"/>
          <p:cNvPicPr>
            <a:picLocks noChangeAspect="1" noChangeArrowheads="1"/>
          </p:cNvPicPr>
          <p:nvPr/>
        </p:nvPicPr>
        <p:blipFill>
          <a:blip r:embed="rId3" cstate="print"/>
          <a:srcRect/>
          <a:stretch>
            <a:fillRect/>
          </a:stretch>
        </p:blipFill>
        <p:spPr bwMode="auto">
          <a:xfrm>
            <a:off x="1970776" y="1160060"/>
            <a:ext cx="2345951" cy="4966103"/>
          </a:xfrm>
          <a:prstGeom prst="rect">
            <a:avLst/>
          </a:prstGeom>
          <a:noFill/>
        </p:spPr>
      </p:pic>
      <p:sp>
        <p:nvSpPr>
          <p:cNvPr id="6" name="TextBox 5"/>
          <p:cNvSpPr txBox="1"/>
          <p:nvPr/>
        </p:nvSpPr>
        <p:spPr>
          <a:xfrm>
            <a:off x="4801946" y="1802675"/>
            <a:ext cx="3767286" cy="1138773"/>
          </a:xfrm>
          <a:prstGeom prst="rect">
            <a:avLst/>
          </a:prstGeom>
          <a:noFill/>
        </p:spPr>
        <p:txBody>
          <a:bodyPr wrap="square" rtlCol="0">
            <a:spAutoFit/>
          </a:bodyPr>
          <a:lstStyle/>
          <a:p>
            <a:r>
              <a:rPr lang="en-US" sz="3400" b="1" dirty="0" smtClean="0">
                <a:solidFill>
                  <a:srgbClr val="FF0000"/>
                </a:solidFill>
              </a:rPr>
              <a:t>Socialist Republic </a:t>
            </a:r>
            <a:br>
              <a:rPr lang="en-US" sz="3400" b="1" dirty="0" smtClean="0">
                <a:solidFill>
                  <a:srgbClr val="FF0000"/>
                </a:solidFill>
              </a:rPr>
            </a:br>
            <a:r>
              <a:rPr lang="en-US" sz="3400" b="1" dirty="0" smtClean="0">
                <a:solidFill>
                  <a:srgbClr val="FF0000"/>
                </a:solidFill>
              </a:rPr>
              <a:t>of  Vietnam</a:t>
            </a:r>
            <a:endParaRPr lang="en-US" sz="3400" b="1" dirty="0">
              <a:solidFill>
                <a:srgbClr val="FF0000"/>
              </a:solidFill>
            </a:endParaRPr>
          </a:p>
        </p:txBody>
      </p:sp>
      <p:sp>
        <p:nvSpPr>
          <p:cNvPr id="2052" name="AutoShape 4" descr="data:image/jpeg;base64,/9j/4AAQSkZJRgABAQAAAQABAAD/2wCEAAkGBggGDxUIBwgTFBESFhUYFRQVFRAUFhAiHxQbFB8aFBsYHyoeIyUjIRgVHy8hJCcpLiwsGh4xNzY2QSY3LDUBCQoKDgwOGQ8PGi8kHyM1MDIyNS40NTU1LCwvLio0NCorNS4vNDUqNSopMTU0Li8vLyo1NTQ1NDQ0KTA0LzQtLP/AABEIAKwBAwMBIgACEQEDEQH/xAAcAAEAAwEAAwEAAAAAAAAAAAAABQYHBAECAwj/xAA8EAEAAQIDBAUKBQIHAQAAAAAAAQIDBAURBhIhMUFRYXGhBxMVFyJVgZGj4jJScoLRssJCc5Ki4fDxFP/EABsBAQACAwEBAAAAAAAAAAAAAAACBgMEBQcB/8QAMREBAAIBAgQEAwgCAwAAAAAAAAECAwQRBRIhMUFxodETUbEGFBUiUsHh8CPxQmGB/9oADAMBAAIRAxEAPwCogKy9yAAAAAAAAAAAAAAAAAAAAAAAAAAAAAAAAAAAAAAAAAAAAAAAAB1Zjlt/K64s4mNJmmir4VU70fx8HKjW0WjeOyNbRaItXtIAkkAAAAAAAAAAAAAAAAAAAAAAAAAAAAJPZrLPS+LtYSY9maomr9Me1PhGnxRi/eSvLJrru5jXTwpiKKZ7Z9qr5Ru/6mnrc3wcFr+Ph5y0OI6j7vpr5PHbp5z0fbyqZXG7azGinlrbq/qp/u+cM7bhtTlk5vg7uGpp1qmnWnvj2o+emnxYe0eDZufByT3r9HN+z+o+JpuSe9Z9J6wAO0sIAAAAAAAAAAAAAAAAAAAAAAAAAAAA2nYvLvRmBtW6qdKqo36u+rjx+GkfBk2z+W+l8VawenCqqN7ujjV4RLdIiKeEQrfHc3SuKPP2VH7SajaKYY85+kfu8sQ2ry70VjbuHinSnemqnuq9qNPnp8G3s88quWaeazGiOu3V/VT/AHeDR4Nm+Hn5J7W+rm/Z/UfC1XJPa0bf+94Z6AuT0AAAAAAAAAAAAAAAAAAAAAAATWzuSYHPKv8A57uZeauzypqo1iv9NWvPsQpE6cmPJW1qzFZ2n5/7YstLXpMUtyz8/wDbQfVPPvT6f3Hqmn3p9P7nJsr5RL2X6YTN5mu1yi5zro7/AM0ePfyaVhcXYxtEX8NdiqirlVE6xKr6rU6/TW2vbp4TtG0+ima3WcT0dtslunhO0bT6eigeqafen0/uPVNPvT6f3NEGn+K6v9fpHs0PxvW/r9I9lU2W2Fp2dvTjK8V5yd2aYjd3d3WY1nn2afFawaWbPfPbnyTvLnajU5NTfnyzvIjdocmoz/D1YKuvd3tJirTXdmJ110+cfFJCFLzS0Wr3hjx5LY7Res7THVnfqmn3p9P7j1TT70+n9zRB0PxXV/r9I9nV/G9b+v0j2Z36pp96fT+49U0+9Pp/c0RVNqNvcLkuuGwWly/86Lf6pjnPZHgzYdfrs9uTHbefKPZn0/E+Jai/JitvPlHr0VfONg8HkVvz+OzmI6qYt61V9lMbynVaa+zy6HRmGY4rNLk4nG3prrnpno7IjlEdkOZadPjy0r/ltzSuulx5qU/zX5reUREeXQAbLbAAAAAAAAAAAAAAAAAAEtkG02O2er38LXrRP4rc67tf8T2wiRDJjrkrNbxvEseXFTLWaXjeJbbs9tTgdoqNcPXu3I/Fbq03qe7rjthMPz9h8RdwlUXsPcmmqmdYqiZiY7mtbC7S4vaG1VGNtRvWt2PORwi5rr0dExpx04cVS4hwv7vE5Mc/l+nuo3FeDfdYnNin8n/fePdZwHEV0AAfLFYuxgaJv4q7FNFPOqZ0iHrjsTVg7VeIotzVNFNVUUxwmrSNdIYtn+0uO2hr85i7mlMfhtxwpo/me2XR0Ggtq7T12iO7rcN4ZfW2nrtWO/8ACwbU+UO9mOuEymZt2+U18q7nd+WPHu5KVzBcsGnx6evLjjb++K/6XSYtLTkxRt+/mANhtAAAAAAAAAAAAAAAAAAAAAADZNhMt9G4G3vU6VXNblX7uX+2KWT5Nl9Wa4i3g6f8dURPZHTPwjWW726KbURRRGkRGkR1K5xzNtWuKPHqqf2k1G1KYY8es/s9gcmZ5tg8ntziMdeimmOXXV2Ux0yrNazadqxvKnVra8xWsbzLrFe2e22y7P5mzTM27ms6UVzGtcddMxwnu/8AVhTy4r4rct42lPNgyYLcmSNpJ482F7RZd6Jxd3CRHCmqd3un2o8JhujN/Kplfm7lvMaI4VxNFXfHGPnEzH7XV4Lm5M/JP/L6w7n2e1Hw9TOOe1o9Y/sqEAuK/AAAAAAAAAAAAAAAAAAAAAAAALt5Lst8/iK8dVHC1TpHfV/xE/Np6sbDYS1k2X038TVFO/rcqqnhERPCNZnsiPmru1PlGrv64TJJmmnlN7lVV+jq7+fcp+oxZNfq7fDjpHTfwjZQtXhzcT1t/hR0jpv4Rt/Ky7T7b4PIImza0uX/AMkTwo/XPR3c2V5rnGMzq5OJx16ap6I6KY6qY6IcdVU1TvVTrM+LwsGj0GPSx062+f8Aey06DhmHRx+Xrb5+3yeaaponepnSY5THQvmy3lGrs6YTO6pqp5Re51R/mdffz71CGfUaXHqK8uSP4bGr0eLV05Mse8eT9BWb1vEUxds1xVTMaxMTExPdKF22y30ngblFMa1URv0/t4z4awzLZza3HbOVaWqt61P4rUzOk9tPVPb82rZJtBgNore/ha+OntUVab1PfHV28lT1Giy6HJGSOsRPf3UjVcPz8Ny1yx1rE7xPv8mHDvz7LpyrFXcHpwoqnTu5x4TDgXOlovWLR2l6BS8XrFq9p6gCSYAAAAAAAAAAAAAAAAAAAA9re5rHnNd3WNdNNdOnTV6g+JnPtqMXnmlmqdyxRpFFqn8NMRwjXrnTr+CGBjx46468tI2hjxYqYqxSkbQAMjKAAPvgsdiMuuRicJemiunlMf8AfCXwHyYiY2l8tWLRtPZKZ9nXp6unF3rUU3d2Ka5j8NenKqI6J04T3QiwRpStKxWvaEMeOuOsUr2gATZAAAAAAAAAAAAAAAAAAAAAAAAAAAAAAAAAAAAAAAAAAAAAAAAAAAAAAAAAAAAAAAAAAAAAAAAAAAAAAH//2Q=="/>
          <p:cNvSpPr>
            <a:spLocks noChangeAspect="1" noChangeArrowheads="1"/>
          </p:cNvSpPr>
          <p:nvPr/>
        </p:nvSpPr>
        <p:spPr bwMode="auto">
          <a:xfrm>
            <a:off x="63500" y="-798513"/>
            <a:ext cx="2466975" cy="16383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data:image/jpeg;base64,/9j/4AAQSkZJRgABAQAAAQABAAD/2wCEAAkGBggGDxUIBwgTFBESFhUYFRQVFRAUFhAiHxQbFB8aFBsYHyoeIyUjIRgVHy8hJCcpLiwsGh4xNzY2QSY3LDUBCQoKDgwOGQ8PGi8kHyM1MDIyNS40NTU1LCwvLio0NCorNS4vNDUqNSopMTU0Li8vLyo1NTQ1NDQ0KTA0LzQtLP/AABEIAKwBAwMBIgACEQEDEQH/xAAcAAEAAwEAAwEAAAAAAAAAAAAABQYHBAECAwj/xAA8EAEAAQIDBAUKBQIHAQAAAAAAAQIDBAURBhIhMUFRYXGhBxMVFyJVgZGj4jJScoLRssJCc5Ki4fDxFP/EABsBAQACAwEBAAAAAAAAAAAAAAACBgMEBQcB/8QAMREBAAIBAgQEAwgCAwAAAAAAAAECAwQRBRIhMUFxodETUbEGFBUiUsHh8CPxQmGB/9oADAMBAAIRAxEAPwCogKy9yAAAAAAAAAAAAAAAAAAAAAAAAAAAAAAAAAAAAAAAAAAAAAAAAB1Zjlt/K64s4mNJmmir4VU70fx8HKjW0WjeOyNbRaItXtIAkkAAAAAAAAAAAAAAAAAAAAAAAAAAAAJPZrLPS+LtYSY9maomr9Me1PhGnxRi/eSvLJrru5jXTwpiKKZ7Z9qr5Ru/6mnrc3wcFr+Ph5y0OI6j7vpr5PHbp5z0fbyqZXG7azGinlrbq/qp/u+cM7bhtTlk5vg7uGpp1qmnWnvj2o+emnxYe0eDZufByT3r9HN+z+o+JpuSe9Z9J6wAO0sIAAAAAAAAAAAAAAAAAAAAAAAAAAAA2nYvLvRmBtW6qdKqo36u+rjx+GkfBk2z+W+l8VawenCqqN7ujjV4RLdIiKeEQrfHc3SuKPP2VH7SajaKYY85+kfu8sQ2ry70VjbuHinSnemqnuq9qNPnp8G3s88quWaeazGiOu3V/VT/AHeDR4Nm+Hn5J7W+rm/Z/UfC1XJPa0bf+94Z6AuT0AAAAAAAAAAAAAAAAAAAAAAATWzuSYHPKv8A57uZeauzypqo1iv9NWvPsQpE6cmPJW1qzFZ2n5/7YstLXpMUtyz8/wDbQfVPPvT6f3Hqmn3p9P7nJsr5RL2X6YTN5mu1yi5zro7/AM0ePfyaVhcXYxtEX8NdiqirlVE6xKr6rU6/TW2vbp4TtG0+ima3WcT0dtslunhO0bT6eigeqafen0/uPVNPvT6f3NEGn+K6v9fpHs0PxvW/r9I9lU2W2Fp2dvTjK8V5yd2aYjd3d3WY1nn2afFawaWbPfPbnyTvLnajU5NTfnyzvIjdocmoz/D1YKuvd3tJirTXdmJ110+cfFJCFLzS0Wr3hjx5LY7Res7THVnfqmn3p9P7j1TT70+n9zRB0PxXV/r9I9nV/G9b+v0j2Z36pp96fT+49U0+9Pp/c0RVNqNvcLkuuGwWly/86Lf6pjnPZHgzYdfrs9uTHbefKPZn0/E+Jai/JitvPlHr0VfONg8HkVvz+OzmI6qYt61V9lMbynVaa+zy6HRmGY4rNLk4nG3prrnpno7IjlEdkOZadPjy0r/ltzSuulx5qU/zX5reUREeXQAbLbAAAAAAAAAAAAAAAAAAEtkG02O2er38LXrRP4rc67tf8T2wiRDJjrkrNbxvEseXFTLWaXjeJbbs9tTgdoqNcPXu3I/Fbq03qe7rjthMPz9h8RdwlUXsPcmmqmdYqiZiY7mtbC7S4vaG1VGNtRvWt2PORwi5rr0dExpx04cVS4hwv7vE5Mc/l+nuo3FeDfdYnNin8n/fePdZwHEV0AAfLFYuxgaJv4q7FNFPOqZ0iHrjsTVg7VeIotzVNFNVUUxwmrSNdIYtn+0uO2hr85i7mlMfhtxwpo/me2XR0Ggtq7T12iO7rcN4ZfW2nrtWO/8ACwbU+UO9mOuEymZt2+U18q7nd+WPHu5KVzBcsGnx6evLjjb++K/6XSYtLTkxRt+/mANhtAAAAAAAAAAAAAAAAAAAAAADZNhMt9G4G3vU6VXNblX7uX+2KWT5Nl9Wa4i3g6f8dURPZHTPwjWW726KbURRRGkRGkR1K5xzNtWuKPHqqf2k1G1KYY8es/s9gcmZ5tg8ntziMdeimmOXXV2Ux0yrNazadqxvKnVra8xWsbzLrFe2e22y7P5mzTM27ms6UVzGtcddMxwnu/8AVhTy4r4rct42lPNgyYLcmSNpJ482F7RZd6Jxd3CRHCmqd3un2o8JhujN/Kplfm7lvMaI4VxNFXfHGPnEzH7XV4Lm5M/JP/L6w7n2e1Hw9TOOe1o9Y/sqEAuK/AAAAAAAAAAAAAAAAAAAAAAAALt5Lst8/iK8dVHC1TpHfV/xE/Np6sbDYS1k2X038TVFO/rcqqnhERPCNZnsiPmru1PlGrv64TJJmmnlN7lVV+jq7+fcp+oxZNfq7fDjpHTfwjZQtXhzcT1t/hR0jpv4Rt/Ky7T7b4PIImza0uX/AMkTwo/XPR3c2V5rnGMzq5OJx16ap6I6KY6qY6IcdVU1TvVTrM+LwsGj0GPSx062+f8Aey06DhmHRx+Xrb5+3yeaaponepnSY5THQvmy3lGrs6YTO6pqp5Re51R/mdffz71CGfUaXHqK8uSP4bGr0eLV05Mse8eT9BWb1vEUxds1xVTMaxMTExPdKF22y30ngblFMa1URv0/t4z4awzLZza3HbOVaWqt61P4rUzOk9tPVPb82rZJtBgNore/ha+OntUVab1PfHV28lT1Giy6HJGSOsRPf3UjVcPz8Ny1yx1rE7xPv8mHDvz7LpyrFXcHpwoqnTu5x4TDgXOlovWLR2l6BS8XrFq9p6gCSYAAAAAAAAAAAAAAAAAAAA9re5rHnNd3WNdNNdOnTV6g+JnPtqMXnmlmqdyxRpFFqn8NMRwjXrnTr+CGBjx46468tI2hjxYqYqxSkbQAMjKAAPvgsdiMuuRicJemiunlMf8AfCXwHyYiY2l8tWLRtPZKZ9nXp6unF3rUU3d2Ka5j8NenKqI6J04T3QiwRpStKxWvaEMeOuOsUr2gATZAAAAAAAAAAAAAAAAAAAAAAAAAAAAAAAAAAAAAAAAAAAAAAAAAAAAAAAAAAAAAAAAAAAAAAAAAAAAAAH//2Q=="/>
          <p:cNvSpPr>
            <a:spLocks noChangeAspect="1" noChangeArrowheads="1"/>
          </p:cNvSpPr>
          <p:nvPr/>
        </p:nvSpPr>
        <p:spPr bwMode="auto">
          <a:xfrm>
            <a:off x="63500" y="-798513"/>
            <a:ext cx="2466975" cy="16383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9" name="Picture 8" descr="vn_flag.gif"/>
          <p:cNvPicPr>
            <a:picLocks noChangeAspect="1"/>
          </p:cNvPicPr>
          <p:nvPr/>
        </p:nvPicPr>
        <p:blipFill>
          <a:blip r:embed="rId4" cstate="print"/>
          <a:stretch>
            <a:fillRect/>
          </a:stretch>
        </p:blipFill>
        <p:spPr>
          <a:xfrm>
            <a:off x="5359651" y="3191762"/>
            <a:ext cx="2376681" cy="1584454"/>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10" y="208478"/>
            <a:ext cx="8763989" cy="1117635"/>
          </a:xfrm>
        </p:spPr>
        <p:txBody>
          <a:bodyPr>
            <a:normAutofit/>
          </a:bodyPr>
          <a:lstStyle/>
          <a:p>
            <a:r>
              <a:rPr lang="en-US" sz="2700" dirty="0" smtClean="0">
                <a:solidFill>
                  <a:srgbClr val="FF0000"/>
                </a:solidFill>
                <a:latin typeface="Arial" pitchFamily="34" charset="0"/>
                <a:ea typeface="Tahoma" pitchFamily="34" charset="0"/>
                <a:cs typeface="Arial" pitchFamily="34" charset="0"/>
              </a:rPr>
              <a:t>Living in the Vietnamese Communist Regime</a:t>
            </a:r>
          </a:p>
        </p:txBody>
      </p:sp>
      <p:sp>
        <p:nvSpPr>
          <p:cNvPr id="3" name="Content Placeholder 2"/>
          <p:cNvSpPr>
            <a:spLocks noGrp="1"/>
          </p:cNvSpPr>
          <p:nvPr>
            <p:ph idx="1"/>
          </p:nvPr>
        </p:nvSpPr>
        <p:spPr>
          <a:xfrm>
            <a:off x="862150" y="1455399"/>
            <a:ext cx="8321037" cy="5654864"/>
          </a:xfrm>
        </p:spPr>
        <p:txBody>
          <a:bodyPr>
            <a:noAutofit/>
          </a:bodyPr>
          <a:lstStyle/>
          <a:p>
            <a:pPr>
              <a:buFont typeface="Wingdings" pitchFamily="2" charset="2"/>
              <a:buChar char="§"/>
            </a:pPr>
            <a:r>
              <a:rPr lang="en-US" sz="3100" dirty="0" smtClean="0">
                <a:latin typeface="Arial" pitchFamily="34" charset="0"/>
                <a:ea typeface="Tahoma" pitchFamily="34" charset="0"/>
                <a:cs typeface="Arial" pitchFamily="34" charset="0"/>
              </a:rPr>
              <a:t>Fear, oppression, persecution, brutality</a:t>
            </a:r>
          </a:p>
          <a:p>
            <a:pPr>
              <a:buFont typeface="Wingdings" pitchFamily="2" charset="2"/>
              <a:buChar char="§"/>
            </a:pPr>
            <a:r>
              <a:rPr lang="en-US" sz="3100" dirty="0" smtClean="0">
                <a:latin typeface="Arial" pitchFamily="34" charset="0"/>
                <a:ea typeface="Tahoma" pitchFamily="34" charset="0"/>
                <a:cs typeface="Arial" pitchFamily="34" charset="0"/>
              </a:rPr>
              <a:t>Religions are oppressed – Freedom of worship is restricted – Seminaries are closed - Ordinations of Priests are banned</a:t>
            </a:r>
          </a:p>
          <a:p>
            <a:pPr>
              <a:buFont typeface="Wingdings" pitchFamily="2" charset="2"/>
              <a:buChar char="§"/>
            </a:pPr>
            <a:r>
              <a:rPr lang="en-US" sz="3100" dirty="0" smtClean="0">
                <a:latin typeface="Arial" pitchFamily="34" charset="0"/>
                <a:ea typeface="Tahoma" pitchFamily="34" charset="0"/>
                <a:cs typeface="Arial" pitchFamily="34" charset="0"/>
              </a:rPr>
              <a:t>Famine, misery, poverty, hunger</a:t>
            </a:r>
          </a:p>
          <a:p>
            <a:pPr>
              <a:buFont typeface="Wingdings" pitchFamily="2" charset="2"/>
              <a:buChar char="§"/>
            </a:pPr>
            <a:r>
              <a:rPr lang="en-US" sz="3100" dirty="0" smtClean="0">
                <a:latin typeface="Arial" pitchFamily="34" charset="0"/>
                <a:ea typeface="Tahoma" pitchFamily="34" charset="0"/>
                <a:cs typeface="Arial" pitchFamily="34" charset="0"/>
              </a:rPr>
              <a:t>Re-education camps – Families destroyed</a:t>
            </a:r>
          </a:p>
          <a:p>
            <a:pPr>
              <a:buFont typeface="Wingdings" pitchFamily="2" charset="2"/>
              <a:buChar char="§"/>
            </a:pPr>
            <a:r>
              <a:rPr lang="en-US" sz="3100" dirty="0" smtClean="0">
                <a:latin typeface="Arial" pitchFamily="34" charset="0"/>
                <a:ea typeface="Tahoma" pitchFamily="34" charset="0"/>
                <a:cs typeface="Arial" pitchFamily="34" charset="0"/>
              </a:rPr>
              <a:t>People are put in prison without charges, without trial, e.g. the late Cardinal Francis Nguyen Van Thuan</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S03000499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3688C91-EAE2-43D0-974C-FFC382B931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TS030004990</Template>
  <TotalTime>2154</TotalTime>
  <Words>1347</Words>
  <Application>Microsoft Office PowerPoint</Application>
  <PresentationFormat>On-screen Show (4:3)</PresentationFormat>
  <Paragraphs>353</Paragraphs>
  <Slides>60</Slides>
  <Notes>15</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TS030004990</vt:lpstr>
      <vt:lpstr>Vietnamese Catholic Community  </vt:lpstr>
      <vt:lpstr>Vietnamese-american catholics in usa</vt:lpstr>
      <vt:lpstr>The Vietnamese Exodus</vt:lpstr>
      <vt:lpstr>Vietnam in 1954</vt:lpstr>
      <vt:lpstr>1954 exodus from north to south</vt:lpstr>
      <vt:lpstr>1954 exodus from north to south</vt:lpstr>
      <vt:lpstr>1954 exodus from north to south</vt:lpstr>
      <vt:lpstr>Vietnam in 1975</vt:lpstr>
      <vt:lpstr>Living in the Vietnamese Communist Regime</vt:lpstr>
      <vt:lpstr>The Vietnamese Exodus: Boat People</vt:lpstr>
      <vt:lpstr>Vietnam &amp; southEast asia countries</vt:lpstr>
      <vt:lpstr>My family Escape route</vt:lpstr>
      <vt:lpstr>Overcrowded boat </vt:lpstr>
      <vt:lpstr>Boat people rescued by  US NAVY  Ship: USS BLUE RIDGE   </vt:lpstr>
      <vt:lpstr>Boat in danger</vt:lpstr>
      <vt:lpstr>The Vietnamese American Catholics</vt:lpstr>
      <vt:lpstr>The Vietnamese American Catholics</vt:lpstr>
      <vt:lpstr>Vietnamese Catholic Faith</vt:lpstr>
      <vt:lpstr>Special Vietnamese feasts/events</vt:lpstr>
      <vt:lpstr>117 vietnamese martyrs: November 24</vt:lpstr>
      <vt:lpstr>Slide 21</vt:lpstr>
      <vt:lpstr>Marian Days in 8/2010</vt:lpstr>
      <vt:lpstr>The Vietnamese Catholic Community</vt:lpstr>
      <vt:lpstr>Establishment of the  Vietnamese Catholic Community  in Diocese of Metuchen</vt:lpstr>
      <vt:lpstr>  St. Francis cathedral: 1987-1989</vt:lpstr>
      <vt:lpstr>St. theresa mission church: 1989-1995</vt:lpstr>
      <vt:lpstr>St james church: 1995-present</vt:lpstr>
      <vt:lpstr>The Vietnamese Catholic Community</vt:lpstr>
      <vt:lpstr>The Vietnamese Catholic Community</vt:lpstr>
      <vt:lpstr>Head of community</vt:lpstr>
      <vt:lpstr>The Vietnamese Catholic Community</vt:lpstr>
      <vt:lpstr>The Vietnamese Catholic Community </vt:lpstr>
      <vt:lpstr>The Vietnamese Catholic Community</vt:lpstr>
      <vt:lpstr>First communion 6/20/2010</vt:lpstr>
      <vt:lpstr>Vietnamese language class 2009</vt:lpstr>
      <vt:lpstr>Adult choir: Christmas 2010</vt:lpstr>
      <vt:lpstr>New year mass 01/2012</vt:lpstr>
      <vt:lpstr>New year performance show 2012</vt:lpstr>
      <vt:lpstr>The Vietnamese Catholic Community</vt:lpstr>
      <vt:lpstr>Opportunities</vt:lpstr>
      <vt:lpstr>Opportunity in the diocese</vt:lpstr>
      <vt:lpstr>Personal reflections</vt:lpstr>
      <vt:lpstr>Vietnamese Catholic Community  </vt:lpstr>
      <vt:lpstr>Vietnamese-catholic Family</vt:lpstr>
      <vt:lpstr>Traditional family</vt:lpstr>
      <vt:lpstr>Traditional family</vt:lpstr>
      <vt:lpstr>Exodus &amp; Resettlement in US</vt:lpstr>
      <vt:lpstr>First Generation Experiences</vt:lpstr>
      <vt:lpstr>First  generation experiences</vt:lpstr>
      <vt:lpstr>First generation experiences:</vt:lpstr>
      <vt:lpstr>As a conclusion</vt:lpstr>
      <vt:lpstr>Vietnamese Catholic Community  </vt:lpstr>
      <vt:lpstr>The Second Generation </vt:lpstr>
      <vt:lpstr>The Second Generation</vt:lpstr>
      <vt:lpstr>The Second Generation</vt:lpstr>
      <vt:lpstr>The Second Generation</vt:lpstr>
      <vt:lpstr>Stations of the Cross - 1996 </vt:lpstr>
      <vt:lpstr>BE REAL!</vt:lpstr>
      <vt:lpstr>The Second Generation</vt:lpstr>
      <vt:lpstr>The Second Generation</vt:lpstr>
    </vt:vector>
  </TitlesOfParts>
  <Company>Fundtech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Linh</dc:creator>
  <cp:lastModifiedBy>Linh</cp:lastModifiedBy>
  <cp:revision>115</cp:revision>
  <dcterms:created xsi:type="dcterms:W3CDTF">2012-02-21T02:19:05Z</dcterms:created>
  <dcterms:modified xsi:type="dcterms:W3CDTF">2012-03-14T17:07:06Z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TC300049909990</vt:lpwstr>
  </property>
</Properties>
</file>